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23"/>
  </p:notesMasterIdLst>
  <p:sldIdLst>
    <p:sldId id="265" r:id="rId2"/>
    <p:sldId id="257" r:id="rId3"/>
    <p:sldId id="270" r:id="rId4"/>
    <p:sldId id="271" r:id="rId5"/>
    <p:sldId id="259" r:id="rId6"/>
    <p:sldId id="267" r:id="rId7"/>
    <p:sldId id="261" r:id="rId8"/>
    <p:sldId id="272" r:id="rId9"/>
    <p:sldId id="278" r:id="rId10"/>
    <p:sldId id="282" r:id="rId11"/>
    <p:sldId id="276" r:id="rId12"/>
    <p:sldId id="281" r:id="rId13"/>
    <p:sldId id="277" r:id="rId14"/>
    <p:sldId id="287" r:id="rId15"/>
    <p:sldId id="262" r:id="rId16"/>
    <p:sldId id="289" r:id="rId17"/>
    <p:sldId id="290" r:id="rId18"/>
    <p:sldId id="260" r:id="rId19"/>
    <p:sldId id="264" r:id="rId20"/>
    <p:sldId id="269" r:id="rId21"/>
    <p:sldId id="25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6C6B"/>
    <a:srgbClr val="5C8165"/>
    <a:srgbClr val="267D84"/>
    <a:srgbClr val="D8AEAC"/>
    <a:srgbClr val="FFCECB"/>
    <a:srgbClr val="7FB18B"/>
    <a:srgbClr val="ACEEBC"/>
    <a:srgbClr val="DBFBE2"/>
    <a:srgbClr val="E34F04"/>
    <a:srgbClr val="FFEB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/>
    <p:restoredTop sz="68299"/>
  </p:normalViewPr>
  <p:slideViewPr>
    <p:cSldViewPr snapToGrid="0">
      <p:cViewPr varScale="1">
        <p:scale>
          <a:sx n="85" d="100"/>
          <a:sy n="85" d="100"/>
        </p:scale>
        <p:origin x="2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32AFA-0732-A444-B3E0-8DB08BAC728B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EC7E1-F965-CD4D-A102-CCC3948E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2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83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267A4-0F65-E8D6-69AA-C6161A3A0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6CCB34-D90F-5A30-A8DE-CC45FEBF6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91248-EB9D-4723-2DB2-316AE9833D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3F59F-0643-2673-4C71-34E83242BD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5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Modular code means organizing your script into small, reusable chunks (functions).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6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Lots of scrolling, copy-pasting, re-running bits not in order</a:t>
            </a:r>
          </a:p>
          <a:p>
            <a:pPr marL="171450" indent="-171450">
              <a:buFontTx/>
              <a:buChar char="-"/>
            </a:pPr>
            <a:r>
              <a:rPr lang="en-US" dirty="0"/>
              <a:t>Creates environment variables, which can break downstream code if you change them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Code looks quite messy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 easy to understand what the script does from a quick scan through</a:t>
            </a:r>
          </a:p>
          <a:p>
            <a:pPr marL="171450" indent="-171450">
              <a:buFontTx/>
              <a:buChar char="-"/>
            </a:pPr>
            <a:r>
              <a:rPr lang="en-US" dirty="0"/>
              <a:t>Messy code is also harder to maintain, debug and test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06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30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It would be strange to not be making mistakes.</a:t>
            </a:r>
          </a:p>
          <a:p>
            <a:r>
              <a:rPr lang="en-US" dirty="0">
                <a:sym typeface="Wingdings" pitchFamily="2" charset="2"/>
              </a:rPr>
              <a:t>So how can we spot these mistakes so they don’t lead to misleading results?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1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don’t need access to data to do a code review. Code can be reviewed without being run.</a:t>
            </a:r>
          </a:p>
          <a:p>
            <a:r>
              <a:rPr lang="en-US" dirty="0"/>
              <a:t>Any coding experience is fine.</a:t>
            </a:r>
          </a:p>
          <a:p>
            <a:endParaRPr lang="en-US" dirty="0"/>
          </a:p>
          <a:p>
            <a:r>
              <a:rPr lang="en-US" dirty="0"/>
              <a:t>PR = request to merge changes from one git branch into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28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4F51F-429C-954C-86A2-0874B5A3F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23E14E-3132-109D-1319-C1F293A577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DA609D-12A8-8B2F-92C4-5AB402010B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036F5-1BF6-47AD-7242-EAB1028120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57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4DE6B-20DA-5F47-CF49-836C229D4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C4F7BD-7C68-F711-9D3B-35875D3C01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427CA3-6C3E-330A-1721-8716E11C95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102D4-0F20-7FF0-8C6E-89D05E12C9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29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5FBE0-D7B4-765B-A241-CEF4A7C45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9FD4AF-4FC1-C0A9-878C-A68F081B05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BB3240-5783-E3F7-BA01-4420F72F1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2FDBD-7478-226A-AD55-10FB86874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07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3C9E7-3931-D727-8BA0-19A6D17B4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FD06E4-6245-B64A-3506-A6A70BDAD8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B0FFCA-D0F5-27EE-0F13-A027BFD4E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F2262-924E-3E88-0E1B-B80CAE6E56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93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31DEF-FEEC-18ED-A51B-197D2870A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7CADB5-1A89-281B-8D58-FAA9ED1382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DDB62F-FBB9-786F-90F9-5B125A85BD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52E27-8621-EA09-924F-F04723DCAE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19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7FBF6-89BD-8D09-17AA-2143A9181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555DF8-C54B-2230-0549-07EA372ECD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790CBA-3A21-0828-9E93-68D5EB8DC3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077DAA-304F-8FC1-EB60-221BCDC860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EC7E1-F965-CD4D-A102-CCC3948E24D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2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47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39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7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16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15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9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38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4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8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6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83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38BE2-3DDE-524B-B656-43942967D872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F7BB9-42EB-5F43-8D1D-79C8CB048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652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jpeg"/><Relationship Id="rId2" Type="http://schemas.openxmlformats.org/officeDocument/2006/relationships/video" Target="../media/media1.mp4"/><Relationship Id="rId16" Type="http://schemas.openxmlformats.org/officeDocument/2006/relationships/image" Target="../media/image13.png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gif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coding-club-psychiatry@mlist.is.ed.ac.uk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hyperlink" Target="mailto:amelia.Edmondson-stait@ed.ac.uk" TargetMode="Externa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24A94-614E-1841-3AB3-18D213243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94" y="1404258"/>
            <a:ext cx="4671622" cy="13569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b="1" dirty="0">
                <a:solidFill>
                  <a:srgbClr val="1F636A"/>
                </a:solidFill>
              </a:rPr>
              <a:t>How to improve coding and research quality by thinking like a software developer</a:t>
            </a:r>
            <a:endParaRPr lang="en-US" sz="3000" dirty="0">
              <a:solidFill>
                <a:srgbClr val="1F636A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1A7B1C-9EBF-8EDA-689F-4610EDD43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4" y="3793408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/>
              <a:t>21</a:t>
            </a:r>
            <a:r>
              <a:rPr lang="en-GB" sz="2200" baseline="30000" dirty="0"/>
              <a:t>st</a:t>
            </a:r>
            <a:r>
              <a:rPr lang="en-GB" sz="2200" dirty="0"/>
              <a:t> May 2025</a:t>
            </a:r>
          </a:p>
          <a:p>
            <a:pPr marL="0" indent="0">
              <a:buNone/>
            </a:pPr>
            <a:r>
              <a:rPr lang="en-US" sz="2200" dirty="0"/>
              <a:t>Psychiatry Seminar</a:t>
            </a:r>
          </a:p>
          <a:p>
            <a:pPr marL="0" indent="0">
              <a:buNone/>
            </a:pPr>
            <a:r>
              <a:rPr lang="en-US" sz="2200" dirty="0"/>
              <a:t>Amelia Edmondson-Stait</a:t>
            </a:r>
          </a:p>
        </p:txBody>
      </p:sp>
      <p:pic>
        <p:nvPicPr>
          <p:cNvPr id="7" name="Picture 6" descr="Computer script on a screen">
            <a:extLst>
              <a:ext uri="{FF2B5EF4-FFF2-40B4-BE49-F238E27FC236}">
                <a16:creationId xmlns:a16="http://schemas.microsoft.com/office/drawing/2014/main" id="{E236A10D-35EC-FD76-1E8C-BBE17F1C53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558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9160F-C8B1-D16D-5C37-4A9FB6328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DCCDB7C3-BB7E-E869-51A4-3329DF783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58819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1. Improve code quality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research quality</a:t>
            </a:r>
          </a:p>
        </p:txBody>
      </p:sp>
      <p:pic>
        <p:nvPicPr>
          <p:cNvPr id="3" name="Picture 2" descr="A screenshot of a chat&#10;&#10;AI-generated content may be incorrect.">
            <a:extLst>
              <a:ext uri="{FF2B5EF4-FFF2-40B4-BE49-F238E27FC236}">
                <a16:creationId xmlns:a16="http://schemas.microsoft.com/office/drawing/2014/main" id="{C320463D-9351-8C6E-AE3B-A021AF75A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551" y="1163706"/>
            <a:ext cx="7419838" cy="56942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B82662-B481-A37C-9F97-3E49B778E090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8/18</a:t>
            </a:r>
          </a:p>
        </p:txBody>
      </p:sp>
    </p:spTree>
    <p:extLst>
      <p:ext uri="{BB962C8B-B14F-4D97-AF65-F5344CB8AC3E}">
        <p14:creationId xmlns:p14="http://schemas.microsoft.com/office/powerpoint/2010/main" val="3120998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9CC6F-827B-F1EB-8BBF-5067C5408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045CC-09FD-4C12-C977-444EA0051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2. Solve problems together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75CB2A-6CF4-CE06-E7E6-160BB5088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72" y="1690688"/>
            <a:ext cx="11547898" cy="43316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FE8E39-C9B5-88DD-C0AB-A333EAC662A0}"/>
              </a:ext>
            </a:extLst>
          </p:cNvPr>
          <p:cNvSpPr/>
          <p:nvPr/>
        </p:nvSpPr>
        <p:spPr>
          <a:xfrm>
            <a:off x="962307" y="4089679"/>
            <a:ext cx="7747280" cy="663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A6C74C-8D46-4B27-F743-C701A3252B78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9/18</a:t>
            </a:r>
          </a:p>
        </p:txBody>
      </p:sp>
    </p:spTree>
    <p:extLst>
      <p:ext uri="{BB962C8B-B14F-4D97-AF65-F5344CB8AC3E}">
        <p14:creationId xmlns:p14="http://schemas.microsoft.com/office/powerpoint/2010/main" val="256487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A1441-B163-52F4-4361-7697F8939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4E51E3D-1FCA-68C0-F1B5-5AF052005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417555"/>
            <a:ext cx="7772400" cy="5339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30B61D-A4DF-7EAD-35E2-507823AA6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2. Solve problems together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95A369-0182-B32F-0AEE-D9B738AD680D}"/>
              </a:ext>
            </a:extLst>
          </p:cNvPr>
          <p:cNvSpPr/>
          <p:nvPr/>
        </p:nvSpPr>
        <p:spPr>
          <a:xfrm>
            <a:off x="2682823" y="2765809"/>
            <a:ext cx="7146977" cy="663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69B14-2FE1-F2F7-FC2D-EEC6F519CE33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10/18</a:t>
            </a:r>
          </a:p>
        </p:txBody>
      </p:sp>
    </p:spTree>
    <p:extLst>
      <p:ext uri="{BB962C8B-B14F-4D97-AF65-F5344CB8AC3E}">
        <p14:creationId xmlns:p14="http://schemas.microsoft.com/office/powerpoint/2010/main" val="4261166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EB82B-4715-F275-7C9B-0AC3232CC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hat&#10;&#10;AI-generated content may be incorrect.">
            <a:extLst>
              <a:ext uri="{FF2B5EF4-FFF2-40B4-BE49-F238E27FC236}">
                <a16:creationId xmlns:a16="http://schemas.microsoft.com/office/drawing/2014/main" id="{253B5AA5-61FB-0DB1-4FFC-DC26826B0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5" y="1298832"/>
            <a:ext cx="7772400" cy="3890945"/>
          </a:xfrm>
          <a:prstGeom prst="rect">
            <a:avLst/>
          </a:prstGeom>
        </p:spPr>
      </p:pic>
      <p:pic>
        <p:nvPicPr>
          <p:cNvPr id="21" name="Picture 20" descr="A screenshot of a chat&#10;&#10;AI-generated content may be incorrect.">
            <a:extLst>
              <a:ext uri="{FF2B5EF4-FFF2-40B4-BE49-F238E27FC236}">
                <a16:creationId xmlns:a16="http://schemas.microsoft.com/office/drawing/2014/main" id="{A57B7BC3-B839-E51B-3893-DCCA63A348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9714"/>
          <a:stretch/>
        </p:blipFill>
        <p:spPr>
          <a:xfrm>
            <a:off x="838200" y="1790177"/>
            <a:ext cx="7772400" cy="34438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D63A92-7F0A-1179-6476-35369763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3. Opportunity to learn</a:t>
            </a:r>
          </a:p>
        </p:txBody>
      </p:sp>
      <p:pic>
        <p:nvPicPr>
          <p:cNvPr id="7" name="Picture 6" descr="A screenshot of a chat&#10;&#10;AI-generated content may be incorrect.">
            <a:extLst>
              <a:ext uri="{FF2B5EF4-FFF2-40B4-BE49-F238E27FC236}">
                <a16:creationId xmlns:a16="http://schemas.microsoft.com/office/drawing/2014/main" id="{A6A1BD70-E1AA-4757-9B0B-25ABD8F445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798"/>
          <a:stretch/>
        </p:blipFill>
        <p:spPr>
          <a:xfrm>
            <a:off x="1776663" y="2227973"/>
            <a:ext cx="7772400" cy="3369626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E65E2B-4452-FAA7-6C17-304464266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2937" y="2493074"/>
            <a:ext cx="7772400" cy="3771619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88C8D7-C697-664A-0131-B67D2B9AA9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4119" y="3096391"/>
            <a:ext cx="7772400" cy="3501850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AA38853-1766-6FDD-DC5D-30DEFC3438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5065" y="3489977"/>
            <a:ext cx="7772400" cy="3443829"/>
          </a:xfrm>
          <a:prstGeom prst="rect">
            <a:avLst/>
          </a:prstGeom>
        </p:spPr>
      </p:pic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CE0AE27-723F-897A-BB6F-7E147E45140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20811"/>
          <a:stretch/>
        </p:blipFill>
        <p:spPr>
          <a:xfrm>
            <a:off x="4312911" y="1427190"/>
            <a:ext cx="7622071" cy="54308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3EA5B6-C34E-8174-ECD8-AE35FFA56560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11/18</a:t>
            </a:r>
          </a:p>
        </p:txBody>
      </p:sp>
    </p:spTree>
    <p:extLst>
      <p:ext uri="{BB962C8B-B14F-4D97-AF65-F5344CB8AC3E}">
        <p14:creationId xmlns:p14="http://schemas.microsoft.com/office/powerpoint/2010/main" val="335147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17A04-93E4-B6D6-0BBC-867BAA8B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5C7829-FA37-8300-2C0D-6E16C7886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063" y="2584258"/>
            <a:ext cx="10026800" cy="2369580"/>
          </a:xfrm>
        </p:spPr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en-US" sz="4000" b="1" dirty="0">
                <a:solidFill>
                  <a:srgbClr val="1F636A"/>
                </a:solidFill>
              </a:rPr>
              <a:t>Improve code quality </a:t>
            </a:r>
            <a:r>
              <a:rPr lang="en-US" sz="4000" b="1" dirty="0">
                <a:solidFill>
                  <a:srgbClr val="1F636A"/>
                </a:solidFill>
                <a:sym typeface="Wingdings" pitchFamily="2" charset="2"/>
              </a:rPr>
              <a:t> research quality</a:t>
            </a:r>
          </a:p>
          <a:p>
            <a:pPr marL="742950" indent="-742950">
              <a:buAutoNum type="arabicPeriod"/>
            </a:pPr>
            <a:r>
              <a:rPr lang="en-US" sz="4000" b="1" dirty="0">
                <a:solidFill>
                  <a:srgbClr val="1F636A"/>
                </a:solidFill>
              </a:rPr>
              <a:t>Solve problems together</a:t>
            </a:r>
          </a:p>
          <a:p>
            <a:pPr marL="742950" indent="-742950">
              <a:buAutoNum type="arabicPeriod"/>
            </a:pPr>
            <a:r>
              <a:rPr lang="en-US" sz="4000" b="1" dirty="0">
                <a:solidFill>
                  <a:srgbClr val="1F636A"/>
                </a:solidFill>
              </a:rPr>
              <a:t>Opportunity to learn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AAE1A33-6CA3-8E5C-F3AC-5DEFB3AA1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Why code review is worth our time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FFD0F89-032D-9D43-87EE-C1D834717B2F}"/>
              </a:ext>
            </a:extLst>
          </p:cNvPr>
          <p:cNvSpPr>
            <a:spLocks noChangeAspect="1"/>
          </p:cNvSpPr>
          <p:nvPr/>
        </p:nvSpPr>
        <p:spPr>
          <a:xfrm>
            <a:off x="9612035" y="4398451"/>
            <a:ext cx="2275398" cy="2275398"/>
          </a:xfrm>
          <a:prstGeom prst="ellipse">
            <a:avLst/>
          </a:prstGeom>
          <a:solidFill>
            <a:srgbClr val="3ABEC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FA7A7F-10F4-4A50-8FA8-DE99FE4B8346}"/>
              </a:ext>
            </a:extLst>
          </p:cNvPr>
          <p:cNvSpPr>
            <a:spLocks noChangeAspect="1"/>
          </p:cNvSpPr>
          <p:nvPr/>
        </p:nvSpPr>
        <p:spPr>
          <a:xfrm>
            <a:off x="7729037" y="4398451"/>
            <a:ext cx="2275398" cy="2275398"/>
          </a:xfrm>
          <a:prstGeom prst="ellipse">
            <a:avLst/>
          </a:prstGeom>
          <a:solidFill>
            <a:srgbClr val="FFCC4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547FD-C7F7-AD39-9EBA-9349ED88FD1F}"/>
              </a:ext>
            </a:extLst>
          </p:cNvPr>
          <p:cNvSpPr txBox="1"/>
          <p:nvPr/>
        </p:nvSpPr>
        <p:spPr>
          <a:xfrm>
            <a:off x="9339189" y="5274540"/>
            <a:ext cx="3145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lasassy Caps" panose="020F0502020204030204" pitchFamily="34" charset="0"/>
                <a:cs typeface="Alasassy Caps" panose="020F0502020204030204" pitchFamily="34" charset="0"/>
              </a:rPr>
              <a:t>Code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03CF1-64F4-84CB-5B6C-2397B7B35843}"/>
              </a:ext>
            </a:extLst>
          </p:cNvPr>
          <p:cNvSpPr txBox="1"/>
          <p:nvPr/>
        </p:nvSpPr>
        <p:spPr>
          <a:xfrm>
            <a:off x="8091622" y="4905886"/>
            <a:ext cx="14522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lasassy Caps" panose="020F0502020204030204" pitchFamily="34" charset="0"/>
                <a:cs typeface="Alasassy Caps" panose="020F0502020204030204" pitchFamily="34" charset="0"/>
              </a:rPr>
              <a:t>Writing modular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BDAD70-2856-CF2C-647C-B30FAE5DF25E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12/18</a:t>
            </a:r>
          </a:p>
        </p:txBody>
      </p:sp>
    </p:spTree>
    <p:extLst>
      <p:ext uri="{BB962C8B-B14F-4D97-AF65-F5344CB8AC3E}">
        <p14:creationId xmlns:p14="http://schemas.microsoft.com/office/powerpoint/2010/main" val="414273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8247-A6C7-46EF-3321-891E4509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modular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08C97F-5270-9025-C664-2EA43BF31549}"/>
              </a:ext>
            </a:extLst>
          </p:cNvPr>
          <p:cNvSpPr txBox="1"/>
          <p:nvPr/>
        </p:nvSpPr>
        <p:spPr>
          <a:xfrm>
            <a:off x="2926055" y="1843468"/>
            <a:ext cx="5327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267D84"/>
                </a:solidFill>
              </a:rPr>
              <a:t>breaks down large code into smaller pieces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749390-CD7C-F3DC-7D0C-78F71093F573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13/18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EF8FF2-4AE3-DADB-1D7F-650E06FE98F9}"/>
              </a:ext>
            </a:extLst>
          </p:cNvPr>
          <p:cNvSpPr txBox="1"/>
          <p:nvPr/>
        </p:nvSpPr>
        <p:spPr>
          <a:xfrm>
            <a:off x="1687116" y="3839896"/>
            <a:ext cx="780548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dirty="0">
                <a:solidFill>
                  <a:srgbClr val="267D84"/>
                </a:solidFill>
              </a:rPr>
              <a:t>makes code easier to </a:t>
            </a:r>
          </a:p>
          <a:p>
            <a:pPr algn="ctr"/>
            <a:r>
              <a:rPr lang="en-GB" sz="4000" b="1" dirty="0">
                <a:solidFill>
                  <a:srgbClr val="267D84"/>
                </a:solidFill>
              </a:rPr>
              <a:t>understand, reuse, and maintain</a:t>
            </a:r>
            <a:endParaRPr lang="en-US" sz="4000" b="1" dirty="0">
              <a:solidFill>
                <a:srgbClr val="267D8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77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29C8E-6EBB-6405-9929-1695DCC38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CF11332-0EE3-2AE6-B8BC-691FB275693C}"/>
              </a:ext>
            </a:extLst>
          </p:cNvPr>
          <p:cNvSpPr/>
          <p:nvPr/>
        </p:nvSpPr>
        <p:spPr>
          <a:xfrm>
            <a:off x="505326" y="276726"/>
            <a:ext cx="5498432" cy="6232358"/>
          </a:xfrm>
          <a:prstGeom prst="roundRect">
            <a:avLst>
              <a:gd name="adj" fmla="val 5070"/>
            </a:avLst>
          </a:prstGeom>
          <a:solidFill>
            <a:srgbClr val="FFCE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5DF6E53-DD45-2629-4440-8A02210A9FC7}"/>
              </a:ext>
            </a:extLst>
          </p:cNvPr>
          <p:cNvSpPr/>
          <p:nvPr/>
        </p:nvSpPr>
        <p:spPr>
          <a:xfrm>
            <a:off x="6188244" y="276726"/>
            <a:ext cx="5498432" cy="6232358"/>
          </a:xfrm>
          <a:prstGeom prst="roundRect">
            <a:avLst>
              <a:gd name="adj" fmla="val 5070"/>
            </a:avLst>
          </a:prstGeom>
          <a:solidFill>
            <a:srgbClr val="DBFB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E9A5EC-4092-E353-D4D5-099F09F0F2F9}"/>
              </a:ext>
            </a:extLst>
          </p:cNvPr>
          <p:cNvSpPr txBox="1"/>
          <p:nvPr/>
        </p:nvSpPr>
        <p:spPr>
          <a:xfrm>
            <a:off x="505324" y="348916"/>
            <a:ext cx="5498434" cy="610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Andale Mono" panose="020B0509000000000004" pitchFamily="49" charset="0"/>
              </a:rPr>
              <a:t># read in data </a:t>
            </a:r>
          </a:p>
          <a:p>
            <a:r>
              <a:rPr lang="en-US" sz="1700" dirty="0">
                <a:latin typeface="Andale Mono" panose="020B0509000000000004" pitchFamily="49" charset="0"/>
              </a:rPr>
              <a:t>data &lt;- </a:t>
            </a:r>
            <a:r>
              <a:rPr lang="en-US" sz="1700" dirty="0" err="1">
                <a:latin typeface="Andale Mono" panose="020B0509000000000004" pitchFamily="49" charset="0"/>
              </a:rPr>
              <a:t>read.csv</a:t>
            </a:r>
            <a:r>
              <a:rPr lang="en-US" sz="1700" dirty="0">
                <a:latin typeface="Andale Mono" panose="020B0509000000000004" pitchFamily="49" charset="0"/>
              </a:rPr>
              <a:t>(“path/to/</a:t>
            </a:r>
            <a:r>
              <a:rPr lang="en-US" sz="1700" dirty="0" err="1">
                <a:latin typeface="Andale Mono" panose="020B0509000000000004" pitchFamily="49" charset="0"/>
              </a:rPr>
              <a:t>data.csv</a:t>
            </a:r>
            <a:r>
              <a:rPr lang="en-US" sz="1700" dirty="0">
                <a:latin typeface="Andale Mono" panose="020B0509000000000004" pitchFamily="49" charset="0"/>
              </a:rPr>
              <a:t>”)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# inspect data</a:t>
            </a:r>
          </a:p>
          <a:p>
            <a:r>
              <a:rPr lang="en-US" sz="1700" dirty="0">
                <a:latin typeface="Andale Mono" panose="020B0509000000000004" pitchFamily="49" charset="0"/>
              </a:rPr>
              <a:t>head(data)</a:t>
            </a:r>
          </a:p>
          <a:p>
            <a:r>
              <a:rPr lang="en-US" sz="1700" dirty="0" err="1">
                <a:latin typeface="Andale Mono" panose="020B0509000000000004" pitchFamily="49" charset="0"/>
              </a:rPr>
              <a:t>min_val</a:t>
            </a:r>
            <a:r>
              <a:rPr lang="en-US" sz="1700" dirty="0">
                <a:latin typeface="Andale Mono" panose="020B0509000000000004" pitchFamily="49" charset="0"/>
              </a:rPr>
              <a:t> &lt;- min(</a:t>
            </a:r>
            <a:r>
              <a:rPr lang="en-US" sz="1700" dirty="0" err="1">
                <a:latin typeface="Andale Mono" panose="020B0509000000000004" pitchFamily="49" charset="0"/>
              </a:rPr>
              <a:t>data$variable</a:t>
            </a:r>
            <a:r>
              <a:rPr lang="en-US" sz="1700" dirty="0">
                <a:latin typeface="Andale Mono" panose="020B0509000000000004" pitchFamily="49" charset="0"/>
              </a:rPr>
              <a:t>)</a:t>
            </a:r>
          </a:p>
          <a:p>
            <a:r>
              <a:rPr lang="en-US" sz="1700" dirty="0" err="1">
                <a:latin typeface="Andale Mono" panose="020B0509000000000004" pitchFamily="49" charset="0"/>
              </a:rPr>
              <a:t>max_val</a:t>
            </a:r>
            <a:r>
              <a:rPr lang="en-US" sz="1700" dirty="0">
                <a:latin typeface="Andale Mono" panose="020B0509000000000004" pitchFamily="49" charset="0"/>
              </a:rPr>
              <a:t> &lt;- max(</a:t>
            </a:r>
            <a:r>
              <a:rPr lang="en-US" sz="1700" dirty="0" err="1">
                <a:latin typeface="Andale Mono" panose="020B0509000000000004" pitchFamily="49" charset="0"/>
              </a:rPr>
              <a:t>data$variable</a:t>
            </a:r>
            <a:r>
              <a:rPr lang="en-US" sz="1700" dirty="0">
                <a:latin typeface="Andale Mono" panose="020B0509000000000004" pitchFamily="49" charset="0"/>
              </a:rPr>
              <a:t>)</a:t>
            </a:r>
          </a:p>
          <a:p>
            <a:r>
              <a:rPr lang="en-US" sz="1700" dirty="0" err="1">
                <a:latin typeface="Andale Mono" panose="020B0509000000000004" pitchFamily="49" charset="0"/>
              </a:rPr>
              <a:t>missing_n</a:t>
            </a:r>
            <a:r>
              <a:rPr lang="en-US" sz="1700" dirty="0">
                <a:latin typeface="Andale Mono" panose="020B0509000000000004" pitchFamily="49" charset="0"/>
              </a:rPr>
              <a:t> &lt;- sum(</a:t>
            </a:r>
            <a:r>
              <a:rPr lang="en-US" sz="1700" dirty="0" err="1">
                <a:latin typeface="Andale Mono" panose="020B0509000000000004" pitchFamily="49" charset="0"/>
              </a:rPr>
              <a:t>is.na</a:t>
            </a:r>
            <a:r>
              <a:rPr lang="en-US" sz="1700" dirty="0">
                <a:latin typeface="Andale Mono" panose="020B0509000000000004" pitchFamily="49" charset="0"/>
              </a:rPr>
              <a:t>(</a:t>
            </a:r>
            <a:r>
              <a:rPr lang="en-US" sz="1700" dirty="0" err="1">
                <a:latin typeface="Andale Mono" panose="020B0509000000000004" pitchFamily="49" charset="0"/>
              </a:rPr>
              <a:t>data$variable</a:t>
            </a:r>
            <a:r>
              <a:rPr lang="en-US" sz="1700" dirty="0">
                <a:latin typeface="Andale Mono" panose="020B0509000000000004" pitchFamily="49" charset="0"/>
              </a:rPr>
              <a:t>))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summary &lt;- </a:t>
            </a:r>
            <a:r>
              <a:rPr lang="en-US" sz="1700" dirty="0" err="1">
                <a:latin typeface="Andale Mono" panose="020B0509000000000004" pitchFamily="49" charset="0"/>
              </a:rPr>
              <a:t>data.frame</a:t>
            </a:r>
            <a:r>
              <a:rPr lang="en-US" sz="1700" dirty="0">
                <a:latin typeface="Andale Mono" panose="020B0509000000000004" pitchFamily="49" charset="0"/>
              </a:rPr>
              <a:t>(</a:t>
            </a:r>
            <a:r>
              <a:rPr lang="en-US" sz="1700" dirty="0" err="1">
                <a:latin typeface="Andale Mono" panose="020B0509000000000004" pitchFamily="49" charset="0"/>
              </a:rPr>
              <a:t>min_val</a:t>
            </a:r>
            <a:r>
              <a:rPr lang="en-US" sz="1700" dirty="0">
                <a:latin typeface="Andale Mono" panose="020B0509000000000004" pitchFamily="49" charset="0"/>
              </a:rPr>
              <a:t>, </a:t>
            </a:r>
            <a:r>
              <a:rPr lang="en-US" sz="1700" dirty="0" err="1">
                <a:latin typeface="Andale Mono" panose="020B0509000000000004" pitchFamily="49" charset="0"/>
              </a:rPr>
              <a:t>max_val</a:t>
            </a:r>
            <a:r>
              <a:rPr lang="en-US" sz="1700" dirty="0">
                <a:latin typeface="Andale Mono" panose="020B0509000000000004" pitchFamily="49" charset="0"/>
              </a:rPr>
              <a:t>, </a:t>
            </a:r>
            <a:r>
              <a:rPr lang="en-US" sz="1700" dirty="0" err="1">
                <a:latin typeface="Andale Mono" panose="020B0509000000000004" pitchFamily="49" charset="0"/>
              </a:rPr>
              <a:t>missing_n</a:t>
            </a:r>
            <a:r>
              <a:rPr lang="en-US" sz="1700" dirty="0">
                <a:latin typeface="Andale Mono" panose="020B0509000000000004" pitchFamily="49" charset="0"/>
              </a:rPr>
              <a:t>)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summary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# FINAL SAMPLE: remove missing values</a:t>
            </a:r>
          </a:p>
          <a:p>
            <a:r>
              <a:rPr lang="en-US" sz="1700" dirty="0">
                <a:latin typeface="Andale Mono" panose="020B0509000000000004" pitchFamily="49" charset="0"/>
              </a:rPr>
              <a:t>data &lt;- data[!</a:t>
            </a:r>
            <a:r>
              <a:rPr lang="en-US" sz="1700" dirty="0" err="1">
                <a:latin typeface="Andale Mono" panose="020B0509000000000004" pitchFamily="49" charset="0"/>
              </a:rPr>
              <a:t>is.na</a:t>
            </a:r>
            <a:r>
              <a:rPr lang="en-US" sz="1700" dirty="0">
                <a:latin typeface="Andale Mono" panose="020B0509000000000004" pitchFamily="49" charset="0"/>
              </a:rPr>
              <a:t>(variable), ]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# convert to long format</a:t>
            </a:r>
          </a:p>
          <a:p>
            <a:r>
              <a:rPr lang="en-US" sz="1700" dirty="0" err="1">
                <a:latin typeface="Andale Mono" panose="020B0509000000000004" pitchFamily="49" charset="0"/>
              </a:rPr>
              <a:t>dataLong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pivot_longer</a:t>
            </a:r>
            <a:r>
              <a:rPr lang="en-US" sz="1700" dirty="0">
                <a:latin typeface="Andale Mono" panose="020B0509000000000004" pitchFamily="49" charset="0"/>
              </a:rPr>
              <a:t>(data, ...)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>
                <a:latin typeface="Andale Mono" panose="020B0509000000000004" pitchFamily="49" charset="0"/>
              </a:rPr>
              <a:t># Save clean data</a:t>
            </a:r>
          </a:p>
          <a:p>
            <a:r>
              <a:rPr lang="en-US" sz="1700" dirty="0" err="1">
                <a:latin typeface="Andale Mono" panose="020B0509000000000004" pitchFamily="49" charset="0"/>
              </a:rPr>
              <a:t>write.csv</a:t>
            </a:r>
            <a:r>
              <a:rPr lang="en-US" sz="1700" dirty="0">
                <a:latin typeface="Andale Mono" panose="020B0509000000000004" pitchFamily="49" charset="0"/>
              </a:rPr>
              <a:t>(</a:t>
            </a:r>
            <a:r>
              <a:rPr lang="en-US" sz="1700" dirty="0" err="1">
                <a:latin typeface="Andale Mono" panose="020B0509000000000004" pitchFamily="49" charset="0"/>
              </a:rPr>
              <a:t>dataLong</a:t>
            </a:r>
            <a:r>
              <a:rPr lang="en-US" sz="1700" dirty="0">
                <a:latin typeface="Andale Mono" panose="020B0509000000000004" pitchFamily="49" charset="0"/>
              </a:rPr>
              <a:t>, “</a:t>
            </a:r>
            <a:r>
              <a:rPr lang="en-US" sz="1700" dirty="0" err="1">
                <a:latin typeface="Andale Mono" panose="020B0509000000000004" pitchFamily="49" charset="0"/>
              </a:rPr>
              <a:t>dataL.csv</a:t>
            </a:r>
            <a:r>
              <a:rPr lang="en-US" sz="1700" dirty="0">
                <a:latin typeface="Andale Mono" panose="020B0509000000000004" pitchFamily="49" charset="0"/>
              </a:rPr>
              <a:t>”, ...)</a:t>
            </a:r>
          </a:p>
          <a:p>
            <a:endParaRPr lang="en-US" sz="1700" dirty="0">
              <a:latin typeface="Andale Mono" panose="020B050900000000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D1FB6D-A867-04C4-DA69-8325EF16DEB9}"/>
              </a:ext>
            </a:extLst>
          </p:cNvPr>
          <p:cNvSpPr txBox="1"/>
          <p:nvPr/>
        </p:nvSpPr>
        <p:spPr>
          <a:xfrm>
            <a:off x="6188244" y="348916"/>
            <a:ext cx="5498434" cy="610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err="1">
                <a:latin typeface="Andale Mono" panose="020B0509000000000004" pitchFamily="49" charset="0"/>
              </a:rPr>
              <a:t>read_data</a:t>
            </a:r>
            <a:r>
              <a:rPr lang="en-US" sz="1700" dirty="0">
                <a:latin typeface="Andale Mono" panose="020B0509000000000004" pitchFamily="49" charset="0"/>
              </a:rPr>
              <a:t> 	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(path){...}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get_min_max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(data, var){...}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count_missing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(data, var){...}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remove_missing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(data, var){...}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convert_to_long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(data){...}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write_data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(data, path){...}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dirty="0" err="1">
                <a:latin typeface="Andale Mono" panose="020B0509000000000004" pitchFamily="49" charset="0"/>
              </a:rPr>
              <a:t>write_log</a:t>
            </a:r>
            <a:r>
              <a:rPr lang="en-US" sz="1700" dirty="0">
                <a:latin typeface="Andale Mono" panose="020B0509000000000004" pitchFamily="49" charset="0"/>
              </a:rPr>
              <a:t> &lt;- </a:t>
            </a:r>
            <a:r>
              <a:rPr lang="en-US" sz="1700" dirty="0" err="1">
                <a:latin typeface="Andale Mono" panose="020B0509000000000004" pitchFamily="49" charset="0"/>
              </a:rPr>
              <a:t>func</a:t>
            </a:r>
            <a:r>
              <a:rPr lang="en-US" sz="1700" dirty="0">
                <a:latin typeface="Andale Mono" panose="020B0509000000000004" pitchFamily="49" charset="0"/>
              </a:rPr>
              <a:t>(...){...}</a:t>
            </a:r>
          </a:p>
          <a:p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b="1" dirty="0">
                <a:latin typeface="Andale Mono" panose="020B0509000000000004" pitchFamily="49" charset="0"/>
              </a:rPr>
              <a:t>main &lt;- </a:t>
            </a:r>
            <a:r>
              <a:rPr lang="en-US" sz="1700" b="1" dirty="0" err="1">
                <a:latin typeface="Andale Mono" panose="020B0509000000000004" pitchFamily="49" charset="0"/>
              </a:rPr>
              <a:t>func</a:t>
            </a:r>
            <a:r>
              <a:rPr lang="en-US" sz="1700" b="1" dirty="0">
                <a:latin typeface="Andale Mono" panose="020B0509000000000004" pitchFamily="49" charset="0"/>
              </a:rPr>
              <a:t>(paths){</a:t>
            </a:r>
          </a:p>
          <a:p>
            <a:pPr lvl="1"/>
            <a:r>
              <a:rPr lang="en-US" sz="1700" b="1" dirty="0">
                <a:latin typeface="Andale Mono" panose="020B0509000000000004" pitchFamily="49" charset="0"/>
              </a:rPr>
              <a:t>data &lt;- </a:t>
            </a:r>
            <a:r>
              <a:rPr lang="en-US" sz="1700" b="1" dirty="0" err="1">
                <a:latin typeface="Andale Mono" panose="020B0509000000000004" pitchFamily="49" charset="0"/>
              </a:rPr>
              <a:t>read_data</a:t>
            </a:r>
            <a:r>
              <a:rPr lang="en-US" sz="1700" b="1" dirty="0">
                <a:latin typeface="Andale Mono" panose="020B0509000000000004" pitchFamily="49" charset="0"/>
              </a:rPr>
              <a:t>(path)</a:t>
            </a:r>
          </a:p>
          <a:p>
            <a:pPr lvl="1"/>
            <a:r>
              <a:rPr lang="en-US" sz="1700" b="1" dirty="0" err="1">
                <a:latin typeface="Andale Mono" panose="020B0509000000000004" pitchFamily="49" charset="0"/>
              </a:rPr>
              <a:t>write_log</a:t>
            </a:r>
            <a:r>
              <a:rPr lang="en-US" sz="1700" b="1" dirty="0">
                <a:latin typeface="Andale Mono" panose="020B0509000000000004" pitchFamily="49" charset="0"/>
              </a:rPr>
              <a:t>(</a:t>
            </a:r>
            <a:r>
              <a:rPr lang="en-US" sz="1700" b="1" dirty="0" err="1">
                <a:latin typeface="Andale Mono" panose="020B0509000000000004" pitchFamily="49" charset="0"/>
              </a:rPr>
              <a:t>get_min_max</a:t>
            </a:r>
            <a:r>
              <a:rPr lang="en-US" sz="1700" b="1" dirty="0">
                <a:latin typeface="Andale Mono" panose="020B0509000000000004" pitchFamily="49" charset="0"/>
              </a:rPr>
              <a:t>(data),</a:t>
            </a:r>
          </a:p>
          <a:p>
            <a:pPr lvl="1"/>
            <a:r>
              <a:rPr lang="en-US" sz="1700" b="1" dirty="0">
                <a:latin typeface="Andale Mono" panose="020B0509000000000004" pitchFamily="49" charset="0"/>
              </a:rPr>
              <a:t>          </a:t>
            </a:r>
            <a:r>
              <a:rPr lang="en-US" sz="1700" b="1" dirty="0" err="1">
                <a:latin typeface="Andale Mono" panose="020B0509000000000004" pitchFamily="49" charset="0"/>
              </a:rPr>
              <a:t>count_missing</a:t>
            </a:r>
            <a:r>
              <a:rPr lang="en-US" sz="1700" b="1" dirty="0">
                <a:latin typeface="Andale Mono" panose="020B0509000000000004" pitchFamily="49" charset="0"/>
              </a:rPr>
              <a:t>(data))</a:t>
            </a:r>
          </a:p>
          <a:p>
            <a:pPr lvl="1"/>
            <a:r>
              <a:rPr lang="en-US" sz="1700" b="1" dirty="0">
                <a:latin typeface="Andale Mono" panose="020B0509000000000004" pitchFamily="49" charset="0"/>
              </a:rPr>
              <a:t>data &lt;- </a:t>
            </a:r>
            <a:r>
              <a:rPr lang="en-US" sz="1700" b="1" dirty="0" err="1">
                <a:latin typeface="Andale Mono" panose="020B0509000000000004" pitchFamily="49" charset="0"/>
              </a:rPr>
              <a:t>remove_missing</a:t>
            </a:r>
            <a:r>
              <a:rPr lang="en-US" sz="1700" b="1" dirty="0">
                <a:latin typeface="Andale Mono" panose="020B0509000000000004" pitchFamily="49" charset="0"/>
              </a:rPr>
              <a:t>(data)</a:t>
            </a:r>
          </a:p>
          <a:p>
            <a:pPr lvl="1"/>
            <a:r>
              <a:rPr lang="en-US" sz="1700" b="1" dirty="0" err="1">
                <a:latin typeface="Andale Mono" panose="020B0509000000000004" pitchFamily="49" charset="0"/>
              </a:rPr>
              <a:t>dataLong</a:t>
            </a:r>
            <a:r>
              <a:rPr lang="en-US" sz="1700" b="1" dirty="0">
                <a:latin typeface="Andale Mono" panose="020B0509000000000004" pitchFamily="49" charset="0"/>
              </a:rPr>
              <a:t> &lt;- </a:t>
            </a:r>
            <a:r>
              <a:rPr lang="en-US" sz="1700" b="1" dirty="0" err="1">
                <a:latin typeface="Andale Mono" panose="020B0509000000000004" pitchFamily="49" charset="0"/>
              </a:rPr>
              <a:t>convert_to_long</a:t>
            </a:r>
            <a:r>
              <a:rPr lang="en-US" sz="1700" b="1" dirty="0">
                <a:latin typeface="Andale Mono" panose="020B0509000000000004" pitchFamily="49" charset="0"/>
              </a:rPr>
              <a:t>(data)</a:t>
            </a:r>
          </a:p>
          <a:p>
            <a:pPr lvl="1"/>
            <a:r>
              <a:rPr lang="en-US" sz="1700" b="1" dirty="0" err="1">
                <a:latin typeface="Andale Mono" panose="020B0509000000000004" pitchFamily="49" charset="0"/>
              </a:rPr>
              <a:t>write_data</a:t>
            </a:r>
            <a:r>
              <a:rPr lang="en-US" sz="1700" b="1" dirty="0">
                <a:latin typeface="Andale Mono" panose="020B0509000000000004" pitchFamily="49" charset="0"/>
              </a:rPr>
              <a:t>(</a:t>
            </a:r>
            <a:r>
              <a:rPr lang="en-US" sz="1700" b="1" dirty="0" err="1">
                <a:latin typeface="Andale Mono" panose="020B0509000000000004" pitchFamily="49" charset="0"/>
              </a:rPr>
              <a:t>dataLong</a:t>
            </a:r>
            <a:r>
              <a:rPr lang="en-US" sz="1700" b="1" dirty="0">
                <a:latin typeface="Andale Mono" panose="020B0509000000000004" pitchFamily="49" charset="0"/>
              </a:rPr>
              <a:t>, path)</a:t>
            </a:r>
          </a:p>
          <a:p>
            <a:pPr lvl="1"/>
            <a:r>
              <a:rPr lang="en-US" sz="1700" b="1" dirty="0">
                <a:latin typeface="Andale Mono" panose="020B0509000000000004" pitchFamily="49" charset="0"/>
              </a:rPr>
              <a:t>}</a:t>
            </a:r>
            <a:endParaRPr lang="en-US" sz="1700" dirty="0">
              <a:latin typeface="Andale Mono" panose="020B0509000000000004" pitchFamily="49" charset="0"/>
            </a:endParaRPr>
          </a:p>
          <a:p>
            <a:r>
              <a:rPr lang="en-US" sz="1700" b="1" dirty="0">
                <a:latin typeface="Andale Mono" panose="020B0509000000000004" pitchFamily="49" charset="0"/>
              </a:rPr>
              <a:t>main(paths)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0ABC4D-8FAF-BF5A-E0A4-C235F5380E2A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14/18</a:t>
            </a:r>
          </a:p>
        </p:txBody>
      </p:sp>
    </p:spTree>
    <p:extLst>
      <p:ext uri="{BB962C8B-B14F-4D97-AF65-F5344CB8AC3E}">
        <p14:creationId xmlns:p14="http://schemas.microsoft.com/office/powerpoint/2010/main" val="280439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EB70D-A93A-4B38-238A-EE3A006D8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7767-9B8C-C200-4131-2D587FC73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write modular code?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3AB9680-9E69-FCA5-0AA2-A27AB143496C}"/>
              </a:ext>
            </a:extLst>
          </p:cNvPr>
          <p:cNvSpPr txBox="1">
            <a:spLocks/>
          </p:cNvSpPr>
          <p:nvPr/>
        </p:nvSpPr>
        <p:spPr>
          <a:xfrm>
            <a:off x="924989" y="51673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i="1" dirty="0"/>
              <a:t>Coding challenge</a:t>
            </a:r>
            <a:r>
              <a:rPr lang="en-US" sz="2400" i="1" dirty="0"/>
              <a:t>: next time you write a script, try writing it as a series of functions with a main() function. Tip: your IDE’s debugger will come in handy!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FB850-D865-F81C-E8AE-03B42AE76B66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15/18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DF1E3D-B080-461A-C148-D59F54E78B0D}"/>
              </a:ext>
            </a:extLst>
          </p:cNvPr>
          <p:cNvSpPr/>
          <p:nvPr/>
        </p:nvSpPr>
        <p:spPr>
          <a:xfrm>
            <a:off x="885950" y="1690688"/>
            <a:ext cx="6030576" cy="3245558"/>
          </a:xfrm>
          <a:prstGeom prst="roundRect">
            <a:avLst>
              <a:gd name="adj" fmla="val 5070"/>
            </a:avLst>
          </a:prstGeom>
          <a:solidFill>
            <a:srgbClr val="FFCE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645CD5-110A-4AB1-EE43-EE7C8E8DA368}"/>
              </a:ext>
            </a:extLst>
          </p:cNvPr>
          <p:cNvSpPr/>
          <p:nvPr/>
        </p:nvSpPr>
        <p:spPr>
          <a:xfrm>
            <a:off x="7351294" y="1690687"/>
            <a:ext cx="4002505" cy="3245559"/>
          </a:xfrm>
          <a:prstGeom prst="roundRect">
            <a:avLst>
              <a:gd name="adj" fmla="val 5070"/>
            </a:avLst>
          </a:prstGeom>
          <a:solidFill>
            <a:srgbClr val="DBFB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787D1F-015D-D5E8-756D-72E5E63CCAC3}"/>
              </a:ext>
            </a:extLst>
          </p:cNvPr>
          <p:cNvSpPr txBox="1"/>
          <p:nvPr/>
        </p:nvSpPr>
        <p:spPr>
          <a:xfrm>
            <a:off x="7413833" y="2036193"/>
            <a:ext cx="41084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5C8165"/>
                </a:solidFill>
              </a:rPr>
              <a:t>easy to: reuse</a:t>
            </a:r>
          </a:p>
          <a:p>
            <a:r>
              <a:rPr lang="en-US" sz="4000" b="1" dirty="0">
                <a:solidFill>
                  <a:srgbClr val="5C8165"/>
                </a:solidFill>
              </a:rPr>
              <a:t>			   test</a:t>
            </a:r>
          </a:p>
          <a:p>
            <a:r>
              <a:rPr lang="en-US" sz="4000" b="1" dirty="0">
                <a:solidFill>
                  <a:srgbClr val="5C8165"/>
                </a:solidFill>
              </a:rPr>
              <a:t>			   debug</a:t>
            </a:r>
          </a:p>
          <a:p>
            <a:r>
              <a:rPr lang="en-US" sz="4000" b="1" dirty="0">
                <a:solidFill>
                  <a:srgbClr val="5C8165"/>
                </a:solidFill>
              </a:rPr>
              <a:t>		       maintain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305B59-BF00-B523-73A8-A93EE0B1AB14}"/>
              </a:ext>
            </a:extLst>
          </p:cNvPr>
          <p:cNvSpPr txBox="1"/>
          <p:nvPr/>
        </p:nvSpPr>
        <p:spPr>
          <a:xfrm>
            <a:off x="924989" y="1792481"/>
            <a:ext cx="62578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Lots of scrolling and copy-pasting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Running code in bits, out of order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Creates many global/environment variables that can break downstream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Messy, hard-to-read scripts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Difficult to understand at a glance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866C6B"/>
                </a:solidFill>
              </a:rPr>
              <a:t>Harder to maintain, debug, and test</a:t>
            </a:r>
          </a:p>
        </p:txBody>
      </p:sp>
    </p:spTree>
    <p:extLst>
      <p:ext uri="{BB962C8B-B14F-4D97-AF65-F5344CB8AC3E}">
        <p14:creationId xmlns:p14="http://schemas.microsoft.com/office/powerpoint/2010/main" val="43554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software development life cycle&#10;&#10;AI-generated content may be incorrect.">
            <a:extLst>
              <a:ext uri="{FF2B5EF4-FFF2-40B4-BE49-F238E27FC236}">
                <a16:creationId xmlns:a16="http://schemas.microsoft.com/office/drawing/2014/main" id="{AB179236-7D5B-3817-F679-F910772FA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27" y="1311062"/>
            <a:ext cx="5891330" cy="51899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9C1FE4-2A3C-8860-3D1E-A5BE432D5390}"/>
              </a:ext>
            </a:extLst>
          </p:cNvPr>
          <p:cNvSpPr txBox="1">
            <a:spLocks/>
          </p:cNvSpPr>
          <p:nvPr/>
        </p:nvSpPr>
        <p:spPr>
          <a:xfrm>
            <a:off x="0" y="539493"/>
            <a:ext cx="12192000" cy="1403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/>
              <a:t>Can we improve code quality by thinking like a software developer?</a:t>
            </a:r>
          </a:p>
          <a:p>
            <a:pPr algn="ctr"/>
            <a:endParaRPr lang="en-US" sz="33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DE9CE8-F2BD-96ED-F9C1-B75013F96B72}"/>
              </a:ext>
            </a:extLst>
          </p:cNvPr>
          <p:cNvSpPr txBox="1"/>
          <p:nvPr/>
        </p:nvSpPr>
        <p:spPr>
          <a:xfrm>
            <a:off x="6979357" y="3428999"/>
            <a:ext cx="31455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E34F04"/>
                </a:solidFill>
                <a:latin typeface="Alasassy Caps" panose="020F0502020204030204" pitchFamily="34" charset="0"/>
                <a:cs typeface="Alasassy Caps" panose="020F0502020204030204" pitchFamily="34" charset="0"/>
              </a:rPr>
              <a:t>Code review &amp;</a:t>
            </a:r>
          </a:p>
          <a:p>
            <a:r>
              <a:rPr lang="en-US" sz="2800" b="1" dirty="0">
                <a:solidFill>
                  <a:srgbClr val="E34F04"/>
                </a:solidFill>
                <a:latin typeface="Alasassy Caps" panose="020F0502020204030204" pitchFamily="34" charset="0"/>
                <a:cs typeface="Alasassy Caps" panose="020F0502020204030204" pitchFamily="34" charset="0"/>
              </a:rPr>
              <a:t>Writing modular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3E11B4-02D6-8349-8F03-BEEB36C832ED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16/18</a:t>
            </a:r>
          </a:p>
        </p:txBody>
      </p:sp>
    </p:spTree>
    <p:extLst>
      <p:ext uri="{BB962C8B-B14F-4D97-AF65-F5344CB8AC3E}">
        <p14:creationId xmlns:p14="http://schemas.microsoft.com/office/powerpoint/2010/main" val="3179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591ACA2-AF0F-2586-233F-CE71AB4EF58C}"/>
              </a:ext>
            </a:extLst>
          </p:cNvPr>
          <p:cNvSpPr>
            <a:spLocks noChangeAspect="1"/>
          </p:cNvSpPr>
          <p:nvPr/>
        </p:nvSpPr>
        <p:spPr>
          <a:xfrm>
            <a:off x="2485163" y="-684490"/>
            <a:ext cx="9706837" cy="9706837"/>
          </a:xfrm>
          <a:prstGeom prst="ellipse">
            <a:avLst/>
          </a:prstGeom>
          <a:solidFill>
            <a:srgbClr val="3ABEC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349620E-22AF-B1A2-10A8-9CCA0080E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219323-D623-7DC2-D7E5-51B8A8072C94}"/>
              </a:ext>
            </a:extLst>
          </p:cNvPr>
          <p:cNvSpPr txBox="1"/>
          <p:nvPr/>
        </p:nvSpPr>
        <p:spPr>
          <a:xfrm>
            <a:off x="3153203" y="2108370"/>
            <a:ext cx="85657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Writing good quality code is important for research 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can be achieved by working together and reviewing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Start small, some code review is better than none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Writing modular code is easier to understand and debug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Refer to the software development lifecycle to learn more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792CC56-B595-993B-8714-A316B80B46BB}"/>
              </a:ext>
            </a:extLst>
          </p:cNvPr>
          <p:cNvSpPr>
            <a:spLocks noChangeAspect="1"/>
          </p:cNvSpPr>
          <p:nvPr/>
        </p:nvSpPr>
        <p:spPr>
          <a:xfrm>
            <a:off x="473020" y="4168929"/>
            <a:ext cx="2540038" cy="2540038"/>
          </a:xfrm>
          <a:prstGeom prst="ellipse">
            <a:avLst/>
          </a:prstGeom>
          <a:solidFill>
            <a:srgbClr val="FFCC4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8550D0-8130-F414-FCE3-5BD3CB8D4B39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17/18</a:t>
            </a:r>
          </a:p>
        </p:txBody>
      </p:sp>
    </p:spTree>
    <p:extLst>
      <p:ext uri="{BB962C8B-B14F-4D97-AF65-F5344CB8AC3E}">
        <p14:creationId xmlns:p14="http://schemas.microsoft.com/office/powerpoint/2010/main" val="403876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6" descr="Edinburgh University | Brands of the World™ | Download vector logos and  logotypes">
            <a:extLst>
              <a:ext uri="{FF2B5EF4-FFF2-40B4-BE49-F238E27FC236}">
                <a16:creationId xmlns:a16="http://schemas.microsoft.com/office/drawing/2014/main" id="{712CED18-B208-E59C-2582-AED0AC72C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658" y="1419395"/>
            <a:ext cx="874760" cy="87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downloads and usage guidelines | University of Cambridge">
            <a:extLst>
              <a:ext uri="{FF2B5EF4-FFF2-40B4-BE49-F238E27FC236}">
                <a16:creationId xmlns:a16="http://schemas.microsoft.com/office/drawing/2014/main" id="{FE0D3258-F703-900C-02CC-F364D4F9C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105" y="1441167"/>
            <a:ext cx="874760" cy="87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dinburgh University | Brands of the World™ | Download vector logos and  logotypes">
            <a:extLst>
              <a:ext uri="{FF2B5EF4-FFF2-40B4-BE49-F238E27FC236}">
                <a16:creationId xmlns:a16="http://schemas.microsoft.com/office/drawing/2014/main" id="{58BC2071-AF01-5E48-75DF-48CA960CE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071" y="1446584"/>
            <a:ext cx="874760" cy="87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706C8E3-91C6-0200-547F-26D6E2BD9BA8}"/>
              </a:ext>
            </a:extLst>
          </p:cNvPr>
          <p:cNvSpPr/>
          <p:nvPr/>
        </p:nvSpPr>
        <p:spPr>
          <a:xfrm>
            <a:off x="852488" y="1425452"/>
            <a:ext cx="3120404" cy="874760"/>
          </a:xfrm>
          <a:prstGeom prst="roundRect">
            <a:avLst/>
          </a:prstGeom>
          <a:solidFill>
            <a:srgbClr val="3ABECB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DCD7B-FEC4-2307-7DC0-3E904CD75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636A"/>
                </a:solidFill>
              </a:rPr>
              <a:t>My coding journey</a:t>
            </a:r>
          </a:p>
        </p:txBody>
      </p:sp>
      <p:pic>
        <p:nvPicPr>
          <p:cNvPr id="18" name="Picture 17" descr="A close-up of a brain&#10;&#10;AI-generated content may be incorrect.">
            <a:extLst>
              <a:ext uri="{FF2B5EF4-FFF2-40B4-BE49-F238E27FC236}">
                <a16:creationId xmlns:a16="http://schemas.microsoft.com/office/drawing/2014/main" id="{49939003-DF31-E678-BEF3-D26C88B1D1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1768" y="3851507"/>
            <a:ext cx="2192139" cy="1409676"/>
          </a:xfrm>
          <a:prstGeom prst="rect">
            <a:avLst/>
          </a:prstGeom>
        </p:spPr>
      </p:pic>
      <p:pic>
        <p:nvPicPr>
          <p:cNvPr id="20" name="elife-26975-media2.mp4">
            <a:hlinkClick r:id="" action="ppaction://media"/>
            <a:extLst>
              <a:ext uri="{FF2B5EF4-FFF2-40B4-BE49-F238E27FC236}">
                <a16:creationId xmlns:a16="http://schemas.microsoft.com/office/drawing/2014/main" id="{9D9B5B9C-4D43-C3F8-B5DA-329219FEBC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b="42609"/>
          <a:stretch/>
        </p:blipFill>
        <p:spPr>
          <a:xfrm>
            <a:off x="1184560" y="2497885"/>
            <a:ext cx="2456259" cy="140967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5ED66D1-6DF4-F296-A01B-3D413B677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476" y="5623634"/>
            <a:ext cx="598847" cy="46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K Biobank - UK Biobank">
            <a:extLst>
              <a:ext uri="{FF2B5EF4-FFF2-40B4-BE49-F238E27FC236}">
                <a16:creationId xmlns:a16="http://schemas.microsoft.com/office/drawing/2014/main" id="{9478D9AC-29D5-5EE2-4E39-84D80C927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617" y="3021408"/>
            <a:ext cx="1956429" cy="76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atalogue of Mental Health Measures - Avon Longitudinal Study of Parents &amp;  Children (ALSPAC)">
            <a:extLst>
              <a:ext uri="{FF2B5EF4-FFF2-40B4-BE49-F238E27FC236}">
                <a16:creationId xmlns:a16="http://schemas.microsoft.com/office/drawing/2014/main" id="{6FBA6709-EB3D-FF22-9C54-C45473161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833" y="2669055"/>
            <a:ext cx="822995" cy="129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506A93EC-D86E-4A36-3A46-DA11C87E4F93}"/>
              </a:ext>
            </a:extLst>
          </p:cNvPr>
          <p:cNvSpPr/>
          <p:nvPr/>
        </p:nvSpPr>
        <p:spPr>
          <a:xfrm>
            <a:off x="838200" y="1412022"/>
            <a:ext cx="3134692" cy="5137342"/>
          </a:xfrm>
          <a:prstGeom prst="roundRect">
            <a:avLst>
              <a:gd name="adj" fmla="val 5728"/>
            </a:avLst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2E47754-9FC1-8CF3-97FD-D52A2EDCD8C9}"/>
              </a:ext>
            </a:extLst>
          </p:cNvPr>
          <p:cNvSpPr/>
          <p:nvPr/>
        </p:nvSpPr>
        <p:spPr>
          <a:xfrm>
            <a:off x="4431171" y="1412022"/>
            <a:ext cx="3134692" cy="5137342"/>
          </a:xfrm>
          <a:prstGeom prst="roundRect">
            <a:avLst>
              <a:gd name="adj" fmla="val 5728"/>
            </a:avLst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10D02F0-8E0D-A0AF-3DBE-49161CCC901C}"/>
              </a:ext>
            </a:extLst>
          </p:cNvPr>
          <p:cNvSpPr/>
          <p:nvPr/>
        </p:nvSpPr>
        <p:spPr>
          <a:xfrm>
            <a:off x="8009854" y="1419394"/>
            <a:ext cx="3134692" cy="5104581"/>
          </a:xfrm>
          <a:prstGeom prst="roundRect">
            <a:avLst>
              <a:gd name="adj" fmla="val 5728"/>
            </a:avLst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2" name="Picture 18" descr="GitHub - nextflow-io/nextflow: A DSL for data-driven computational pipelines">
            <a:extLst>
              <a:ext uri="{FF2B5EF4-FFF2-40B4-BE49-F238E27FC236}">
                <a16:creationId xmlns:a16="http://schemas.microsoft.com/office/drawing/2014/main" id="{7ED942AF-852F-9B37-375D-404CC5418E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82" b="29531"/>
          <a:stretch/>
        </p:blipFill>
        <p:spPr bwMode="auto">
          <a:xfrm>
            <a:off x="8021952" y="5876987"/>
            <a:ext cx="3035072" cy="59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UBC GitHub Instructor Guide | Learning Technology Hub">
            <a:extLst>
              <a:ext uri="{FF2B5EF4-FFF2-40B4-BE49-F238E27FC236}">
                <a16:creationId xmlns:a16="http://schemas.microsoft.com/office/drawing/2014/main" id="{2BE655A1-6FF5-72D7-42BB-01D07D129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20" y="5557788"/>
            <a:ext cx="970105" cy="5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147B698-C043-D589-9768-528F09DEB37A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18580" b="16976"/>
          <a:stretch/>
        </p:blipFill>
        <p:spPr>
          <a:xfrm>
            <a:off x="8625536" y="2914710"/>
            <a:ext cx="1947857" cy="1205315"/>
          </a:xfrm>
          <a:prstGeom prst="rect">
            <a:avLst/>
          </a:prstGeom>
        </p:spPr>
      </p:pic>
      <p:sp>
        <p:nvSpPr>
          <p:cNvPr id="53" name="Right Arrow 52">
            <a:extLst>
              <a:ext uri="{FF2B5EF4-FFF2-40B4-BE49-F238E27FC236}">
                <a16:creationId xmlns:a16="http://schemas.microsoft.com/office/drawing/2014/main" id="{E59E9F33-A258-8DBF-0F84-689AB1FAADD4}"/>
              </a:ext>
            </a:extLst>
          </p:cNvPr>
          <p:cNvSpPr/>
          <p:nvPr/>
        </p:nvSpPr>
        <p:spPr>
          <a:xfrm>
            <a:off x="3972892" y="1664821"/>
            <a:ext cx="458279" cy="434007"/>
          </a:xfrm>
          <a:prstGeom prst="rightArrow">
            <a:avLst/>
          </a:prstGeom>
          <a:solidFill>
            <a:schemeClr val="tx1">
              <a:lumMod val="85000"/>
              <a:lumOff val="15000"/>
              <a:alpha val="58039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ight Arrow 55">
            <a:extLst>
              <a:ext uri="{FF2B5EF4-FFF2-40B4-BE49-F238E27FC236}">
                <a16:creationId xmlns:a16="http://schemas.microsoft.com/office/drawing/2014/main" id="{D122B547-EB48-714A-B042-71E678A4A9E6}"/>
              </a:ext>
            </a:extLst>
          </p:cNvPr>
          <p:cNvSpPr/>
          <p:nvPr/>
        </p:nvSpPr>
        <p:spPr>
          <a:xfrm>
            <a:off x="7555147" y="1632398"/>
            <a:ext cx="458279" cy="434007"/>
          </a:xfrm>
          <a:prstGeom prst="rightArrow">
            <a:avLst/>
          </a:prstGeom>
          <a:solidFill>
            <a:schemeClr val="tx1">
              <a:lumMod val="85000"/>
              <a:lumOff val="15000"/>
              <a:alpha val="58039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8A44BE2-7E6B-EAA3-F46C-07E1F88D9DFC}"/>
              </a:ext>
            </a:extLst>
          </p:cNvPr>
          <p:cNvSpPr/>
          <p:nvPr/>
        </p:nvSpPr>
        <p:spPr>
          <a:xfrm>
            <a:off x="4434743" y="1422908"/>
            <a:ext cx="3120404" cy="874760"/>
          </a:xfrm>
          <a:prstGeom prst="roundRect">
            <a:avLst/>
          </a:prstGeom>
          <a:solidFill>
            <a:srgbClr val="3ABECB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4462AB-CAD5-A914-D058-FEA00DB8D376}"/>
              </a:ext>
            </a:extLst>
          </p:cNvPr>
          <p:cNvSpPr/>
          <p:nvPr/>
        </p:nvSpPr>
        <p:spPr>
          <a:xfrm>
            <a:off x="8021952" y="1415161"/>
            <a:ext cx="3120404" cy="874760"/>
          </a:xfrm>
          <a:prstGeom prst="roundRect">
            <a:avLst/>
          </a:prstGeom>
          <a:solidFill>
            <a:srgbClr val="3ABECB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4B8887-7D51-FE3D-539C-C2BBEAB6E5EA}"/>
              </a:ext>
            </a:extLst>
          </p:cNvPr>
          <p:cNvSpPr txBox="1"/>
          <p:nvPr/>
        </p:nvSpPr>
        <p:spPr>
          <a:xfrm>
            <a:off x="4437413" y="1509154"/>
            <a:ext cx="3134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F636A"/>
                </a:solidFill>
              </a:rPr>
              <a:t>2019</a:t>
            </a:r>
          </a:p>
          <a:p>
            <a:pPr algn="ctr"/>
            <a:r>
              <a:rPr lang="en-US" dirty="0">
                <a:solidFill>
                  <a:srgbClr val="1F636A"/>
                </a:solidFill>
              </a:rPr>
              <a:t>PhD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45493D-A425-2A6C-2D86-A567252B5F0A}"/>
              </a:ext>
            </a:extLst>
          </p:cNvPr>
          <p:cNvSpPr txBox="1"/>
          <p:nvPr/>
        </p:nvSpPr>
        <p:spPr>
          <a:xfrm>
            <a:off x="7992896" y="1509154"/>
            <a:ext cx="3134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F636A"/>
                </a:solidFill>
              </a:rPr>
              <a:t>2024</a:t>
            </a:r>
          </a:p>
          <a:p>
            <a:pPr algn="ctr"/>
            <a:r>
              <a:rPr lang="en-US" dirty="0">
                <a:solidFill>
                  <a:srgbClr val="1F636A"/>
                </a:solidFill>
              </a:rPr>
              <a:t>Post-doc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339519-EEBA-C977-019B-E12883D5A16F}"/>
              </a:ext>
            </a:extLst>
          </p:cNvPr>
          <p:cNvSpPr txBox="1"/>
          <p:nvPr/>
        </p:nvSpPr>
        <p:spPr>
          <a:xfrm>
            <a:off x="785291" y="1522750"/>
            <a:ext cx="3134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F636A"/>
                </a:solidFill>
              </a:rPr>
              <a:t>2016</a:t>
            </a:r>
          </a:p>
          <a:p>
            <a:pPr algn="ctr"/>
            <a:r>
              <a:rPr lang="en-US" dirty="0">
                <a:solidFill>
                  <a:srgbClr val="1F636A"/>
                </a:solidFill>
              </a:rPr>
              <a:t>	Research Assistant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79C6DF2-2031-9305-9172-4804476ECB3A}"/>
              </a:ext>
            </a:extLst>
          </p:cNvPr>
          <p:cNvGrpSpPr/>
          <p:nvPr/>
        </p:nvGrpSpPr>
        <p:grpSpPr>
          <a:xfrm>
            <a:off x="4579788" y="4871619"/>
            <a:ext cx="3079535" cy="1553819"/>
            <a:chOff x="4579788" y="4871619"/>
            <a:chExt cx="3079535" cy="1553819"/>
          </a:xfrm>
        </p:grpSpPr>
        <p:pic>
          <p:nvPicPr>
            <p:cNvPr id="1036" name="Picture 12" descr="Python (programming language) - Wikipedia">
              <a:extLst>
                <a:ext uri="{FF2B5EF4-FFF2-40B4-BE49-F238E27FC236}">
                  <a16:creationId xmlns:a16="http://schemas.microsoft.com/office/drawing/2014/main" id="{33D95054-9622-8A6E-7441-A7E7476C9F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3737" y="4904314"/>
              <a:ext cx="491815" cy="539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Bash (Unix shell) - Wikipedia">
              <a:extLst>
                <a:ext uri="{FF2B5EF4-FFF2-40B4-BE49-F238E27FC236}">
                  <a16:creationId xmlns:a16="http://schemas.microsoft.com/office/drawing/2014/main" id="{7AB9F504-B631-7B48-10E0-20518205E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4604" y="4871619"/>
              <a:ext cx="1280310" cy="539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E1CFE94A-47BC-D38E-9657-DAFBB72D6F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9788" y="5565117"/>
              <a:ext cx="1053316" cy="8163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6" name="Picture 22" descr="Shiny (web framework) - Wikipedia">
              <a:extLst>
                <a:ext uri="{FF2B5EF4-FFF2-40B4-BE49-F238E27FC236}">
                  <a16:creationId xmlns:a16="http://schemas.microsoft.com/office/drawing/2014/main" id="{A0203B23-73FA-0394-F087-A075BE91B3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2770" y="5623634"/>
              <a:ext cx="606460" cy="699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 descr="SQL Database | Custom software | Netgen">
              <a:extLst>
                <a:ext uri="{FF2B5EF4-FFF2-40B4-BE49-F238E27FC236}">
                  <a16:creationId xmlns:a16="http://schemas.microsoft.com/office/drawing/2014/main" id="{DE95A18F-15B6-315D-66DC-C8F789A03B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4276" y="4878967"/>
              <a:ext cx="590489" cy="5904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0" descr="UBC GitHub Instructor Guide | Learning Technology Hub">
              <a:extLst>
                <a:ext uri="{FF2B5EF4-FFF2-40B4-BE49-F238E27FC236}">
                  <a16:creationId xmlns:a16="http://schemas.microsoft.com/office/drawing/2014/main" id="{19EB8EF3-D3E3-112B-943F-E7F8E2C2E2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8035" y="5609089"/>
              <a:ext cx="1451288" cy="8163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7" name="Left-right Arrow 56">
            <a:extLst>
              <a:ext uri="{FF2B5EF4-FFF2-40B4-BE49-F238E27FC236}">
                <a16:creationId xmlns:a16="http://schemas.microsoft.com/office/drawing/2014/main" id="{A2B1A3D9-1B96-EA84-F4EF-0343B46230B4}"/>
              </a:ext>
            </a:extLst>
          </p:cNvPr>
          <p:cNvSpPr/>
          <p:nvPr/>
        </p:nvSpPr>
        <p:spPr>
          <a:xfrm>
            <a:off x="830793" y="4327421"/>
            <a:ext cx="10306346" cy="1776052"/>
          </a:xfrm>
          <a:prstGeom prst="leftRightArrow">
            <a:avLst>
              <a:gd name="adj1" fmla="val 61033"/>
              <a:gd name="adj2" fmla="val 50000"/>
            </a:avLst>
          </a:prstGeom>
          <a:solidFill>
            <a:srgbClr val="E7B443">
              <a:alpha val="97255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B7543-DA65-A51C-5196-EDA12F139958}"/>
              </a:ext>
            </a:extLst>
          </p:cNvPr>
          <p:cNvSpPr txBox="1"/>
          <p:nvPr/>
        </p:nvSpPr>
        <p:spPr>
          <a:xfrm>
            <a:off x="4448022" y="4690364"/>
            <a:ext cx="30760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F636A"/>
                </a:solidFill>
              </a:rPr>
              <a:t>Self-taught coder &amp;</a:t>
            </a:r>
          </a:p>
          <a:p>
            <a:r>
              <a:rPr lang="en-US" sz="2800" b="1" dirty="0">
                <a:solidFill>
                  <a:srgbClr val="1F636A"/>
                </a:solidFill>
              </a:rPr>
              <a:t>run a coding club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8F88E3-43BF-E2CA-B054-05E996B82EAC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1/18</a:t>
            </a:r>
          </a:p>
        </p:txBody>
      </p:sp>
    </p:spTree>
    <p:extLst>
      <p:ext uri="{BB962C8B-B14F-4D97-AF65-F5344CB8AC3E}">
        <p14:creationId xmlns:p14="http://schemas.microsoft.com/office/powerpoint/2010/main" val="257002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008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0.06157 L 0.07839 0.02384 C 0.09466 0.04329 0.11927 0.05394 0.14506 0.05394 C 0.17435 0.05394 0.19779 0.04329 0.21407 0.02384 L 0.29284 -0.06157 " pathEditMode="relative" rAng="0" ptsTypes="AAAAA">
                                      <p:cBhvr>
                                        <p:cTn id="7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35" y="5764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4242" mute="1">
                <p:cTn id="8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  <p:bldLst>
      <p:bldP spid="39" grpId="0" animBg="1"/>
      <p:bldP spid="43" grpId="0" animBg="1"/>
      <p:bldP spid="44" grpId="0" animBg="1"/>
      <p:bldP spid="45" grpId="0" animBg="1"/>
      <p:bldP spid="53" grpId="0" animBg="1"/>
      <p:bldP spid="56" grpId="0" animBg="1"/>
      <p:bldP spid="3" grpId="0" animBg="1"/>
      <p:bldP spid="4" grpId="0" animBg="1"/>
      <p:bldP spid="5" grpId="0"/>
      <p:bldP spid="6" grpId="0"/>
      <p:bldP spid="7" grpId="0"/>
      <p:bldP spid="57" grpId="0" animBg="1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21365-2B7B-7227-E1DD-AD0AE7544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17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Shameless plugs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A81B1-FA33-8E24-E12D-B33E5803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119"/>
            <a:ext cx="10515600" cy="395330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67D84"/>
                </a:solidFill>
              </a:rPr>
              <a:t>All welcome at our monthly coding club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Sign up to mailing list: </a:t>
            </a:r>
            <a:r>
              <a:rPr lang="en-GB" b="0" i="0" dirty="0">
                <a:solidFill>
                  <a:srgbClr val="424242"/>
                </a:solidFill>
                <a:effectLst/>
                <a:latin typeface="-apple-system"/>
                <a:hlinkClick r:id="rId2"/>
              </a:rPr>
              <a:t>coding-club-psychiatry@mlist.is.ed.ac.uk</a:t>
            </a:r>
            <a:r>
              <a:rPr lang="en-GB" b="0" i="0" dirty="0">
                <a:solidFill>
                  <a:srgbClr val="424242"/>
                </a:solidFill>
                <a:effectLst/>
                <a:latin typeface="-apple-system"/>
              </a:rPr>
              <a:t> 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>
                <a:solidFill>
                  <a:srgbClr val="267D84"/>
                </a:solidFill>
              </a:rPr>
              <a:t>Code Review Workshop II</a:t>
            </a:r>
          </a:p>
          <a:p>
            <a:endParaRPr lang="en-US" dirty="0"/>
          </a:p>
          <a:p>
            <a:r>
              <a:rPr lang="en-US" b="1" dirty="0">
                <a:solidFill>
                  <a:srgbClr val="267D84"/>
                </a:solidFill>
              </a:rPr>
              <a:t>I’m open to Research Software Developer opportunities</a:t>
            </a:r>
          </a:p>
          <a:p>
            <a:pPr lvl="1"/>
            <a:r>
              <a:rPr lang="en-US" dirty="0"/>
              <a:t>Do you have an idea of software/tool you want to develop?</a:t>
            </a:r>
          </a:p>
          <a:p>
            <a:pPr lvl="1"/>
            <a:r>
              <a:rPr lang="en-US" dirty="0"/>
              <a:t>Do you want to write a research grant together?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CA0CE7-029E-9FD4-4B43-F08FBAE411DA}"/>
              </a:ext>
            </a:extLst>
          </p:cNvPr>
          <p:cNvSpPr txBox="1"/>
          <p:nvPr/>
        </p:nvSpPr>
        <p:spPr>
          <a:xfrm>
            <a:off x="0" y="6505429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18/18</a:t>
            </a:r>
          </a:p>
        </p:txBody>
      </p:sp>
    </p:spTree>
    <p:extLst>
      <p:ext uri="{BB962C8B-B14F-4D97-AF65-F5344CB8AC3E}">
        <p14:creationId xmlns:p14="http://schemas.microsoft.com/office/powerpoint/2010/main" val="2686145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83FFD-40A0-9EAF-51DD-C4C9FA9A8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5273" y="5768312"/>
            <a:ext cx="6366711" cy="1089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Thanks to colleagues that support coding club:        Mark Adams, Emily Ball, Hannah Casey et al.</a:t>
            </a:r>
          </a:p>
        </p:txBody>
      </p:sp>
      <p:pic>
        <p:nvPicPr>
          <p:cNvPr id="7" name="Picture 6" descr="A close-up of a person's back&#10;&#10;AI-generated content may be incorrect.">
            <a:extLst>
              <a:ext uri="{FF2B5EF4-FFF2-40B4-BE49-F238E27FC236}">
                <a16:creationId xmlns:a16="http://schemas.microsoft.com/office/drawing/2014/main" id="{B0C41133-EB7E-20C4-F40C-0529AAFD6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825" y="5623786"/>
            <a:ext cx="1686894" cy="1089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FA70B3-7B30-B6E5-D6CB-4780210C6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264" y="5623786"/>
            <a:ext cx="1089688" cy="108968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567432C-5C6B-9964-1127-004A955D6F3B}"/>
              </a:ext>
            </a:extLst>
          </p:cNvPr>
          <p:cNvSpPr txBox="1">
            <a:spLocks/>
          </p:cNvSpPr>
          <p:nvPr/>
        </p:nvSpPr>
        <p:spPr>
          <a:xfrm>
            <a:off x="0" y="436745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hlinkClick r:id="rId5"/>
              </a:rPr>
              <a:t>amelia.edmondson-stait@ed.ac.uk</a:t>
            </a:r>
            <a:r>
              <a:rPr lang="en-US" sz="2800" dirty="0"/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8CF1FB4-9ED5-F029-57A1-16F004242934}"/>
              </a:ext>
            </a:extLst>
          </p:cNvPr>
          <p:cNvSpPr txBox="1">
            <a:spLocks/>
          </p:cNvSpPr>
          <p:nvPr/>
        </p:nvSpPr>
        <p:spPr>
          <a:xfrm>
            <a:off x="0" y="1256334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rgbClr val="267D84"/>
                </a:solidFill>
              </a:rPr>
              <a:t>Scan QR code for contact details, slides and links: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8229BF9-156D-6F2B-6A2D-628627F2B8C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Thanks for listening!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32A7A9-0811-061C-E021-78E811775A5A}"/>
              </a:ext>
            </a:extLst>
          </p:cNvPr>
          <p:cNvSpPr txBox="1"/>
          <p:nvPr/>
        </p:nvSpPr>
        <p:spPr>
          <a:xfrm>
            <a:off x="-12032" y="6505429"/>
            <a:ext cx="2105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Last slide, I promise!</a:t>
            </a:r>
          </a:p>
        </p:txBody>
      </p:sp>
      <p:pic>
        <p:nvPicPr>
          <p:cNvPr id="4" name="Picture 3" descr="A qr code with a black and white background&#10;&#10;AI-generated content may be incorrect.">
            <a:extLst>
              <a:ext uri="{FF2B5EF4-FFF2-40B4-BE49-F238E27FC236}">
                <a16:creationId xmlns:a16="http://schemas.microsoft.com/office/drawing/2014/main" id="{E22E16C9-05BB-6B39-38FA-8B375421DA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3606" y="2253104"/>
            <a:ext cx="2351791" cy="235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80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F6678-A8C1-52C5-5EA4-B7101B6BC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D28887D-0594-40FC-5B1D-6532022C3C2D}"/>
              </a:ext>
            </a:extLst>
          </p:cNvPr>
          <p:cNvSpPr txBox="1">
            <a:spLocks/>
          </p:cNvSpPr>
          <p:nvPr/>
        </p:nvSpPr>
        <p:spPr>
          <a:xfrm>
            <a:off x="0" y="539493"/>
            <a:ext cx="12192000" cy="1403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/>
              <a:t>Can we improve code quality by thinking like a software developer?</a:t>
            </a:r>
          </a:p>
          <a:p>
            <a:pPr algn="ctr"/>
            <a:endParaRPr lang="en-US" sz="33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75558C4-2456-727B-0815-0B91A847D5BC}"/>
              </a:ext>
            </a:extLst>
          </p:cNvPr>
          <p:cNvSpPr>
            <a:spLocks noChangeAspect="1"/>
          </p:cNvSpPr>
          <p:nvPr/>
        </p:nvSpPr>
        <p:spPr>
          <a:xfrm>
            <a:off x="5848012" y="2458572"/>
            <a:ext cx="3203600" cy="3203600"/>
          </a:xfrm>
          <a:prstGeom prst="ellipse">
            <a:avLst/>
          </a:prstGeom>
          <a:solidFill>
            <a:srgbClr val="3ABEC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86A00F7-25E7-0167-7DA3-88AD7A72CEAD}"/>
              </a:ext>
            </a:extLst>
          </p:cNvPr>
          <p:cNvSpPr>
            <a:spLocks noChangeAspect="1"/>
          </p:cNvSpPr>
          <p:nvPr/>
        </p:nvSpPr>
        <p:spPr>
          <a:xfrm>
            <a:off x="2950437" y="1724931"/>
            <a:ext cx="4462972" cy="4462972"/>
          </a:xfrm>
          <a:prstGeom prst="ellipse">
            <a:avLst/>
          </a:prstGeom>
          <a:solidFill>
            <a:srgbClr val="FFCC4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63BE9-220C-8856-72AB-F3E92F9FAD93}"/>
              </a:ext>
            </a:extLst>
          </p:cNvPr>
          <p:cNvSpPr txBox="1"/>
          <p:nvPr/>
        </p:nvSpPr>
        <p:spPr>
          <a:xfrm>
            <a:off x="7553587" y="3860317"/>
            <a:ext cx="1911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lasassy Caps" panose="020F0502020204030204" pitchFamily="34" charset="0"/>
                <a:cs typeface="Alasassy Caps" panose="020F0502020204030204" pitchFamily="34" charset="0"/>
              </a:rPr>
              <a:t>things we know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FEFCEB-DBF9-99B8-A92D-08C7DDF4958E}"/>
              </a:ext>
            </a:extLst>
          </p:cNvPr>
          <p:cNvSpPr txBox="1"/>
          <p:nvPr/>
        </p:nvSpPr>
        <p:spPr>
          <a:xfrm>
            <a:off x="2591773" y="3706429"/>
            <a:ext cx="2842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lasassy Caps" panose="020F0502020204030204" pitchFamily="34" charset="0"/>
                <a:cs typeface="Alasassy Caps" panose="020F0502020204030204" pitchFamily="34" charset="0"/>
              </a:rPr>
              <a:t>Things we don’t know</a:t>
            </a:r>
          </a:p>
          <a:p>
            <a:pPr algn="ctr"/>
            <a:r>
              <a:rPr lang="en-US" sz="2000" dirty="0">
                <a:latin typeface="Alasassy Caps" panose="020F0502020204030204" pitchFamily="34" charset="0"/>
                <a:cs typeface="Alasassy Caps" panose="020F0502020204030204" pitchFamily="34" charset="0"/>
              </a:rPr>
              <a:t>We don’t know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2F78A1-982D-8494-3F46-BA09ACB21E92}"/>
              </a:ext>
            </a:extLst>
          </p:cNvPr>
          <p:cNvSpPr txBox="1"/>
          <p:nvPr/>
        </p:nvSpPr>
        <p:spPr>
          <a:xfrm>
            <a:off x="5854870" y="3656902"/>
            <a:ext cx="1570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lasassy Caps" panose="020F0502020204030204" pitchFamily="34" charset="0"/>
                <a:cs typeface="Alasassy Caps" panose="020F0502020204030204" pitchFamily="34" charset="0"/>
              </a:rPr>
              <a:t>things we know we don’t know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76041F-EF27-EDD9-3DE5-F74D010FDFE9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2/18</a:t>
            </a:r>
          </a:p>
        </p:txBody>
      </p:sp>
    </p:spTree>
    <p:extLst>
      <p:ext uri="{BB962C8B-B14F-4D97-AF65-F5344CB8AC3E}">
        <p14:creationId xmlns:p14="http://schemas.microsoft.com/office/powerpoint/2010/main" val="313815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2D8EE-C04F-9615-CB26-111389F63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A094796-00BF-1249-B38E-FDC7FEFF0E10}"/>
              </a:ext>
            </a:extLst>
          </p:cNvPr>
          <p:cNvSpPr txBox="1">
            <a:spLocks/>
          </p:cNvSpPr>
          <p:nvPr/>
        </p:nvSpPr>
        <p:spPr>
          <a:xfrm>
            <a:off x="0" y="539493"/>
            <a:ext cx="12192000" cy="1403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/>
              <a:t>Can we improve code quality by thinking like a software developer?</a:t>
            </a:r>
          </a:p>
          <a:p>
            <a:pPr algn="ctr"/>
            <a:endParaRPr lang="en-US" sz="33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336A4BB-73E1-A5A3-D214-79A82B0810D2}"/>
              </a:ext>
            </a:extLst>
          </p:cNvPr>
          <p:cNvSpPr>
            <a:spLocks noChangeAspect="1"/>
          </p:cNvSpPr>
          <p:nvPr/>
        </p:nvSpPr>
        <p:spPr>
          <a:xfrm>
            <a:off x="5848012" y="2458572"/>
            <a:ext cx="3203600" cy="3203600"/>
          </a:xfrm>
          <a:prstGeom prst="ellipse">
            <a:avLst/>
          </a:prstGeom>
          <a:solidFill>
            <a:srgbClr val="3ABEC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C714C4D-8AEB-7AD5-C123-8B6437964431}"/>
              </a:ext>
            </a:extLst>
          </p:cNvPr>
          <p:cNvSpPr>
            <a:spLocks noChangeAspect="1"/>
          </p:cNvSpPr>
          <p:nvPr/>
        </p:nvSpPr>
        <p:spPr>
          <a:xfrm>
            <a:off x="2950437" y="1724931"/>
            <a:ext cx="4462972" cy="4462972"/>
          </a:xfrm>
          <a:prstGeom prst="ellipse">
            <a:avLst/>
          </a:prstGeom>
          <a:solidFill>
            <a:srgbClr val="FFCC4B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A27545-297F-29EC-8572-BE8B0C4AB9C7}"/>
              </a:ext>
            </a:extLst>
          </p:cNvPr>
          <p:cNvSpPr txBox="1"/>
          <p:nvPr/>
        </p:nvSpPr>
        <p:spPr>
          <a:xfrm>
            <a:off x="2826443" y="3479363"/>
            <a:ext cx="31455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lasassy Caps" panose="020F0502020204030204" pitchFamily="34" charset="0"/>
                <a:cs typeface="Alasassy Caps" panose="020F0502020204030204" pitchFamily="34" charset="0"/>
              </a:rPr>
              <a:t>Code review &amp;</a:t>
            </a:r>
          </a:p>
          <a:p>
            <a:pPr algn="ctr"/>
            <a:r>
              <a:rPr lang="en-US" sz="2800" b="1" dirty="0">
                <a:latin typeface="Alasassy Caps" panose="020F0502020204030204" pitchFamily="34" charset="0"/>
                <a:cs typeface="Alasassy Caps" panose="020F0502020204030204" pitchFamily="34" charset="0"/>
              </a:rPr>
              <a:t>Writing modular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D92CB-8263-7DC8-80D8-42D965F245AD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2/18</a:t>
            </a:r>
          </a:p>
        </p:txBody>
      </p:sp>
    </p:spTree>
    <p:extLst>
      <p:ext uri="{BB962C8B-B14F-4D97-AF65-F5344CB8AC3E}">
        <p14:creationId xmlns:p14="http://schemas.microsoft.com/office/powerpoint/2010/main" val="94184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9CE1E-5D0D-92EB-69C1-97327AE08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care about writing good quality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00E56-129D-E177-0F3F-9345DCC23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749" y="1476331"/>
            <a:ext cx="10515600" cy="523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1F636A"/>
                </a:solidFill>
              </a:rPr>
              <a:t>Good quality research relies on writing good quality code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pic>
        <p:nvPicPr>
          <p:cNvPr id="5124" name="Picture 4" descr="Free Images : winter, color, thread, knitting, textile, art, wool tangled  6000x4000 - - 489221 - Free stock photos - PxHere">
            <a:extLst>
              <a:ext uri="{FF2B5EF4-FFF2-40B4-BE49-F238E27FC236}">
                <a16:creationId xmlns:a16="http://schemas.microsoft.com/office/drawing/2014/main" id="{2F9B04A4-643E-FD04-625A-08E92A1A19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0"/>
          <a:stretch/>
        </p:blipFill>
        <p:spPr bwMode="auto">
          <a:xfrm>
            <a:off x="2204727" y="2202921"/>
            <a:ext cx="2643188" cy="193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A pile of yarn sitting on top of a table. Wool balls of wool colors. -  PICRYL - Public Domain Media Search Engine Public Domain Image">
            <a:extLst>
              <a:ext uri="{FF2B5EF4-FFF2-40B4-BE49-F238E27FC236}">
                <a16:creationId xmlns:a16="http://schemas.microsoft.com/office/drawing/2014/main" id="{1FFC25D9-5C6E-565B-A324-6F27DBDC9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727" y="4520754"/>
            <a:ext cx="2643188" cy="197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All Over Fair Isle Jumpers Archives - Shetland Knitwear">
            <a:extLst>
              <a:ext uri="{FF2B5EF4-FFF2-40B4-BE49-F238E27FC236}">
                <a16:creationId xmlns:a16="http://schemas.microsoft.com/office/drawing/2014/main" id="{F19DB32F-FA68-284B-95BF-34BA7A931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082" y="4520754"/>
            <a:ext cx="1972121" cy="197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C78D93EB-7368-7F4C-9919-A6FE22AB9C6E}"/>
              </a:ext>
            </a:extLst>
          </p:cNvPr>
          <p:cNvSpPr/>
          <p:nvPr/>
        </p:nvSpPr>
        <p:spPr>
          <a:xfrm>
            <a:off x="5263512" y="5116287"/>
            <a:ext cx="984888" cy="784067"/>
          </a:xfrm>
          <a:prstGeom prst="rightArrow">
            <a:avLst/>
          </a:prstGeom>
          <a:solidFill>
            <a:srgbClr val="267D84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A3B61E5C-F6F5-0F0B-B564-A647DEE06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082" y="2163483"/>
            <a:ext cx="1972121" cy="197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78F941F7-4793-254B-D82E-169FE2A395F2}"/>
              </a:ext>
            </a:extLst>
          </p:cNvPr>
          <p:cNvSpPr/>
          <p:nvPr/>
        </p:nvSpPr>
        <p:spPr>
          <a:xfrm>
            <a:off x="5263512" y="2757509"/>
            <a:ext cx="984888" cy="784067"/>
          </a:xfrm>
          <a:prstGeom prst="rightArrow">
            <a:avLst/>
          </a:prstGeom>
          <a:solidFill>
            <a:srgbClr val="267D84">
              <a:alpha val="5764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0AA2B-1FDB-7428-9126-12DE8DC969E8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3/18</a:t>
            </a:r>
          </a:p>
        </p:txBody>
      </p:sp>
    </p:spTree>
    <p:extLst>
      <p:ext uri="{BB962C8B-B14F-4D97-AF65-F5344CB8AC3E}">
        <p14:creationId xmlns:p14="http://schemas.microsoft.com/office/powerpoint/2010/main" val="273409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8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37BBE-4E9B-5A32-EBF6-0D9743198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A6D514-F36B-F69B-B910-32CE8BAF74E7}"/>
              </a:ext>
            </a:extLst>
          </p:cNvPr>
          <p:cNvSpPr/>
          <p:nvPr/>
        </p:nvSpPr>
        <p:spPr>
          <a:xfrm>
            <a:off x="0" y="3994184"/>
            <a:ext cx="12192000" cy="2255369"/>
          </a:xfrm>
          <a:prstGeom prst="rect">
            <a:avLst/>
          </a:prstGeom>
          <a:solidFill>
            <a:srgbClr val="DBFB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82A510-AE5D-D338-367E-DF3B131EE4E2}"/>
              </a:ext>
            </a:extLst>
          </p:cNvPr>
          <p:cNvSpPr/>
          <p:nvPr/>
        </p:nvSpPr>
        <p:spPr>
          <a:xfrm>
            <a:off x="0" y="3995269"/>
            <a:ext cx="12192000" cy="2255369"/>
          </a:xfrm>
          <a:prstGeom prst="rect">
            <a:avLst/>
          </a:prstGeom>
          <a:solidFill>
            <a:srgbClr val="FFCE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C75E7F-F439-917B-EC32-ED03CC59D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47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Everyone who codes makes mistakes in their code</a:t>
            </a:r>
          </a:p>
        </p:txBody>
      </p:sp>
      <p:pic>
        <p:nvPicPr>
          <p:cNvPr id="8" name="Picture 7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A34E15CA-7F97-4393-9470-A9029CC67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788" y="1498017"/>
            <a:ext cx="6153349" cy="47033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61D936-9FDA-45D4-F399-C493E3D1A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788" y="1448711"/>
            <a:ext cx="6153348" cy="24544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EBF39BB-0AFB-18BF-613E-15971FC5C9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9317" y="1276712"/>
            <a:ext cx="7478289" cy="2718557"/>
          </a:xfrm>
          <a:prstGeom prst="rect">
            <a:avLst/>
          </a:prstGeom>
        </p:spPr>
      </p:pic>
      <p:pic>
        <p:nvPicPr>
          <p:cNvPr id="16" name="Picture 15" descr="A table with numbers and a number on it&#10;&#10;AI-generated content may be incorrect.">
            <a:extLst>
              <a:ext uri="{FF2B5EF4-FFF2-40B4-BE49-F238E27FC236}">
                <a16:creationId xmlns:a16="http://schemas.microsoft.com/office/drawing/2014/main" id="{1B84C057-4C58-FEE4-8FC1-660449403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1786" y="4037231"/>
            <a:ext cx="6153350" cy="2164101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6CF9BDE-4CAE-0791-21EC-1728ED769024}"/>
              </a:ext>
            </a:extLst>
          </p:cNvPr>
          <p:cNvSpPr/>
          <p:nvPr/>
        </p:nvSpPr>
        <p:spPr>
          <a:xfrm>
            <a:off x="838200" y="4651848"/>
            <a:ext cx="10306346" cy="1033351"/>
          </a:xfrm>
          <a:prstGeom prst="roundRect">
            <a:avLst>
              <a:gd name="adj" fmla="val 50000"/>
            </a:avLst>
          </a:prstGeom>
          <a:solidFill>
            <a:srgbClr val="E7B443">
              <a:alpha val="97255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E84520-9CD4-0472-75CD-A7E5EADB90B7}"/>
              </a:ext>
            </a:extLst>
          </p:cNvPr>
          <p:cNvSpPr txBox="1"/>
          <p:nvPr/>
        </p:nvSpPr>
        <p:spPr>
          <a:xfrm>
            <a:off x="1838811" y="4886069"/>
            <a:ext cx="8679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F636A"/>
                </a:solidFill>
              </a:rPr>
              <a:t>How can we improve noticing and fixing these mistakes?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88CA01-4F23-A85E-B108-C8D902E14706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4/18</a:t>
            </a:r>
          </a:p>
        </p:txBody>
      </p:sp>
    </p:spTree>
    <p:extLst>
      <p:ext uri="{BB962C8B-B14F-4D97-AF65-F5344CB8AC3E}">
        <p14:creationId xmlns:p14="http://schemas.microsoft.com/office/powerpoint/2010/main" val="145554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21" grpId="0" animBg="1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C68F-5EB6-AA7E-5D03-0DA679228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BAAC18-8895-8702-047E-6994A1620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9441" y="1851915"/>
            <a:ext cx="6306178" cy="10446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rgbClr val="1F636A"/>
                </a:solidFill>
              </a:rPr>
              <a:t>Someone else looking over your code and checking it</a:t>
            </a:r>
            <a:endParaRPr lang="en-US" sz="4000" dirty="0">
              <a:solidFill>
                <a:srgbClr val="1F636A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4E0234-9274-D4ED-1452-785CDC670030}"/>
              </a:ext>
            </a:extLst>
          </p:cNvPr>
          <p:cNvSpPr txBox="1"/>
          <p:nvPr/>
        </p:nvSpPr>
        <p:spPr>
          <a:xfrm>
            <a:off x="5493518" y="3609731"/>
            <a:ext cx="49580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Over-the-shoulder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Asynchronous code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i="1" dirty="0"/>
              <a:t>Includes pull requests</a:t>
            </a:r>
          </a:p>
        </p:txBody>
      </p:sp>
      <p:pic>
        <p:nvPicPr>
          <p:cNvPr id="11" name="Picture 10" descr="A comic strip of two men&#10;&#10;AI-generated content may be incorrect.">
            <a:extLst>
              <a:ext uri="{FF2B5EF4-FFF2-40B4-BE49-F238E27FC236}">
                <a16:creationId xmlns:a16="http://schemas.microsoft.com/office/drawing/2014/main" id="{86D14A08-D57F-6AD8-42B5-860AFB13F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381" y="1590204"/>
            <a:ext cx="3378224" cy="46238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E9326C-56E2-78B3-96F9-74312C4F4107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5/18</a:t>
            </a:r>
          </a:p>
        </p:txBody>
      </p:sp>
    </p:spTree>
    <p:extLst>
      <p:ext uri="{BB962C8B-B14F-4D97-AF65-F5344CB8AC3E}">
        <p14:creationId xmlns:p14="http://schemas.microsoft.com/office/powerpoint/2010/main" val="155459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51EC0-9E2F-E43A-9E89-94B3350D6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FB0609-4EB9-7857-AC3C-7EB95A73B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2743" y="2584258"/>
            <a:ext cx="9411120" cy="2369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rgbClr val="1F636A"/>
                </a:solidFill>
              </a:rPr>
              <a:t>We expect papers to be peer reviewed, 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1F636A"/>
                </a:solidFill>
              </a:rPr>
              <a:t>but our code is not reviewed...</a:t>
            </a:r>
            <a:endParaRPr lang="en-US" sz="4000" dirty="0">
              <a:solidFill>
                <a:srgbClr val="1F636A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CB8A43-B039-229A-E541-8B181541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Why code review is worth our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5691D2-B0CD-1ADF-BAB1-7A913E38863B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6/18</a:t>
            </a:r>
          </a:p>
        </p:txBody>
      </p:sp>
    </p:spTree>
    <p:extLst>
      <p:ext uri="{BB962C8B-B14F-4D97-AF65-F5344CB8AC3E}">
        <p14:creationId xmlns:p14="http://schemas.microsoft.com/office/powerpoint/2010/main" val="183352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62876-7C7B-49D1-5FFA-C63451682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1E2EB409-3077-8E3B-ED69-F829BC7ED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58819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1. Improve code quality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research quality</a:t>
            </a:r>
          </a:p>
        </p:txBody>
      </p:sp>
      <p:pic>
        <p:nvPicPr>
          <p:cNvPr id="3" name="Picture 2" descr="A screenshot of a chat&#10;&#10;AI-generated content may be incorrect.">
            <a:extLst>
              <a:ext uri="{FF2B5EF4-FFF2-40B4-BE49-F238E27FC236}">
                <a16:creationId xmlns:a16="http://schemas.microsoft.com/office/drawing/2014/main" id="{E73AAF8A-8825-FE1F-DB62-CE6E3BE64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091" y="1115367"/>
            <a:ext cx="7772400" cy="56646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79C409-94E6-732D-84B5-7496C261D6F1}"/>
              </a:ext>
            </a:extLst>
          </p:cNvPr>
          <p:cNvSpPr txBox="1"/>
          <p:nvPr/>
        </p:nvSpPr>
        <p:spPr>
          <a:xfrm>
            <a:off x="0" y="6505429"/>
            <a:ext cx="697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7/18</a:t>
            </a:r>
          </a:p>
        </p:txBody>
      </p:sp>
    </p:spTree>
    <p:extLst>
      <p:ext uri="{BB962C8B-B14F-4D97-AF65-F5344CB8AC3E}">
        <p14:creationId xmlns:p14="http://schemas.microsoft.com/office/powerpoint/2010/main" val="304922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1899</TotalTime>
  <Words>927</Words>
  <Application>Microsoft Macintosh PowerPoint</Application>
  <PresentationFormat>Widescreen</PresentationFormat>
  <Paragraphs>177</Paragraphs>
  <Slides>21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-apple-system</vt:lpstr>
      <vt:lpstr>Alasassy Caps</vt:lpstr>
      <vt:lpstr>Andale Mono</vt:lpstr>
      <vt:lpstr>Aptos</vt:lpstr>
      <vt:lpstr>Arial</vt:lpstr>
      <vt:lpstr>Calibri</vt:lpstr>
      <vt:lpstr>Calibri Light</vt:lpstr>
      <vt:lpstr>Wingdings</vt:lpstr>
      <vt:lpstr>Office 2013 - 2022 Theme</vt:lpstr>
      <vt:lpstr>How to improve coding and research quality by thinking like a software developer</vt:lpstr>
      <vt:lpstr>My coding journey</vt:lpstr>
      <vt:lpstr>PowerPoint Presentation</vt:lpstr>
      <vt:lpstr>PowerPoint Presentation</vt:lpstr>
      <vt:lpstr>Why care about writing good quality code?</vt:lpstr>
      <vt:lpstr>Everyone who codes makes mistakes in their code</vt:lpstr>
      <vt:lpstr>Code Review</vt:lpstr>
      <vt:lpstr>Why code review is worth our time</vt:lpstr>
      <vt:lpstr>1. Improve code quality  research quality</vt:lpstr>
      <vt:lpstr>1. Improve code quality  research quality</vt:lpstr>
      <vt:lpstr>2. Solve problems together</vt:lpstr>
      <vt:lpstr>2. Solve problems together</vt:lpstr>
      <vt:lpstr>3. Opportunity to learn</vt:lpstr>
      <vt:lpstr>Why code review is worth our time</vt:lpstr>
      <vt:lpstr>Writing modular code</vt:lpstr>
      <vt:lpstr>PowerPoint Presentation</vt:lpstr>
      <vt:lpstr>Why write modular code?</vt:lpstr>
      <vt:lpstr>PowerPoint Presentation</vt:lpstr>
      <vt:lpstr>Summary</vt:lpstr>
      <vt:lpstr>Shameless plugs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Amelia Edmondson - Stait</dc:creator>
  <cp:lastModifiedBy>Amelia Edmondson - Stait</cp:lastModifiedBy>
  <cp:revision>4</cp:revision>
  <dcterms:created xsi:type="dcterms:W3CDTF">2025-05-05T13:47:16Z</dcterms:created>
  <dcterms:modified xsi:type="dcterms:W3CDTF">2025-05-15T15:48:43Z</dcterms:modified>
</cp:coreProperties>
</file>

<file path=docProps/thumbnail.jpeg>
</file>